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sldIdLst>
    <p:sldId id="256" r:id="rId2"/>
    <p:sldId id="279" r:id="rId3"/>
    <p:sldId id="315" r:id="rId4"/>
    <p:sldId id="274" r:id="rId5"/>
    <p:sldId id="271" r:id="rId6"/>
    <p:sldId id="272" r:id="rId7"/>
    <p:sldId id="273" r:id="rId8"/>
    <p:sldId id="791" r:id="rId9"/>
    <p:sldId id="792" r:id="rId10"/>
    <p:sldId id="793" r:id="rId11"/>
    <p:sldId id="794" r:id="rId12"/>
    <p:sldId id="796" r:id="rId13"/>
    <p:sldId id="310" r:id="rId14"/>
    <p:sldId id="277"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kevin salari" initials="ks" lastIdx="1" clrIdx="0">
    <p:extLst>
      <p:ext uri="{19B8F6BF-5375-455C-9EA6-DF929625EA0E}">
        <p15:presenceInfo xmlns:p15="http://schemas.microsoft.com/office/powerpoint/2012/main" userId="a4898679bf49559b"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E5EAF1"/>
    <a:srgbClr val="D9D9D9"/>
    <a:srgbClr val="E7F6FF"/>
    <a:srgbClr val="CCEC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9528" autoAdjust="0"/>
    <p:restoredTop sz="94660"/>
  </p:normalViewPr>
  <p:slideViewPr>
    <p:cSldViewPr snapToGrid="0">
      <p:cViewPr varScale="1">
        <p:scale>
          <a:sx n="69" d="100"/>
          <a:sy n="69" d="100"/>
        </p:scale>
        <p:origin x="72"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A739E0C-8EB6-4C3F-97B3-C87298697530}" type="datetimeFigureOut">
              <a:rPr lang="en-US" smtClean="0"/>
              <a:t>12/27/2021</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E6AC29A-4E9E-4C5A-A535-02CEEB315C1C}" type="slidenum">
              <a:rPr lang="en-US" smtClean="0"/>
              <a:t>‹#›</a:t>
            </a:fld>
            <a:endParaRPr lang="en-US" dirty="0"/>
          </a:p>
        </p:txBody>
      </p:sp>
    </p:spTree>
    <p:extLst>
      <p:ext uri="{BB962C8B-B14F-4D97-AF65-F5344CB8AC3E}">
        <p14:creationId xmlns:p14="http://schemas.microsoft.com/office/powerpoint/2010/main" val="368636346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E6AC29A-4E9E-4C5A-A535-02CEEB315C1C}" type="slidenum">
              <a:rPr lang="en-US" smtClean="0"/>
              <a:t>2</a:t>
            </a:fld>
            <a:endParaRPr lang="en-US" dirty="0"/>
          </a:p>
        </p:txBody>
      </p:sp>
    </p:spTree>
    <p:extLst>
      <p:ext uri="{BB962C8B-B14F-4D97-AF65-F5344CB8AC3E}">
        <p14:creationId xmlns:p14="http://schemas.microsoft.com/office/powerpoint/2010/main" val="220115090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E6AC29A-4E9E-4C5A-A535-02CEEB315C1C}" type="slidenum">
              <a:rPr lang="en-US" smtClean="0"/>
              <a:t>5</a:t>
            </a:fld>
            <a:endParaRPr lang="en-US" dirty="0"/>
          </a:p>
        </p:txBody>
      </p:sp>
    </p:spTree>
    <p:extLst>
      <p:ext uri="{BB962C8B-B14F-4D97-AF65-F5344CB8AC3E}">
        <p14:creationId xmlns:p14="http://schemas.microsoft.com/office/powerpoint/2010/main" val="391746415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421C6C-65D1-4333-8A2C-C19D8755313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ACC504BB-CC34-477F-A13C-A89BD8AF93F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5850F275-FB5B-43C0-8671-24A69A4AA039}"/>
              </a:ext>
            </a:extLst>
          </p:cNvPr>
          <p:cNvSpPr>
            <a:spLocks noGrp="1"/>
          </p:cNvSpPr>
          <p:nvPr>
            <p:ph type="dt" sz="half" idx="10"/>
          </p:nvPr>
        </p:nvSpPr>
        <p:spPr/>
        <p:txBody>
          <a:bodyPr/>
          <a:lstStyle/>
          <a:p>
            <a:fld id="{0B3158EE-9979-466C-AC4B-33ED96841FA5}" type="datetimeFigureOut">
              <a:rPr lang="en-US" smtClean="0"/>
              <a:t>12/27/2021</a:t>
            </a:fld>
            <a:endParaRPr lang="en-US" dirty="0"/>
          </a:p>
        </p:txBody>
      </p:sp>
      <p:sp>
        <p:nvSpPr>
          <p:cNvPr id="5" name="Footer Placeholder 4">
            <a:extLst>
              <a:ext uri="{FF2B5EF4-FFF2-40B4-BE49-F238E27FC236}">
                <a16:creationId xmlns:a16="http://schemas.microsoft.com/office/drawing/2014/main" id="{3AF6F96C-9CAF-47A2-B755-4098E7DC5CA5}"/>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D8853687-0A2E-4C8D-B057-5BF158B451E1}"/>
              </a:ext>
            </a:extLst>
          </p:cNvPr>
          <p:cNvSpPr>
            <a:spLocks noGrp="1"/>
          </p:cNvSpPr>
          <p:nvPr>
            <p:ph type="sldNum" sz="quarter" idx="12"/>
          </p:nvPr>
        </p:nvSpPr>
        <p:spPr/>
        <p:txBody>
          <a:bodyPr/>
          <a:lstStyle/>
          <a:p>
            <a:fld id="{138425C9-0E25-47AF-BCC8-7BF32D10CDBC}" type="slidenum">
              <a:rPr lang="en-US" smtClean="0"/>
              <a:t>‹#›</a:t>
            </a:fld>
            <a:endParaRPr lang="en-US" dirty="0"/>
          </a:p>
        </p:txBody>
      </p:sp>
    </p:spTree>
    <p:extLst>
      <p:ext uri="{BB962C8B-B14F-4D97-AF65-F5344CB8AC3E}">
        <p14:creationId xmlns:p14="http://schemas.microsoft.com/office/powerpoint/2010/main" val="7363903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D80679-568C-4F25-97D0-AFDEFA69E717}"/>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0964ACA9-9C11-42C4-8043-C69001F23D5C}"/>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F936C89-3F95-45CB-BAF1-88345C3CF6B1}"/>
              </a:ext>
            </a:extLst>
          </p:cNvPr>
          <p:cNvSpPr>
            <a:spLocks noGrp="1"/>
          </p:cNvSpPr>
          <p:nvPr>
            <p:ph type="dt" sz="half" idx="10"/>
          </p:nvPr>
        </p:nvSpPr>
        <p:spPr/>
        <p:txBody>
          <a:bodyPr/>
          <a:lstStyle/>
          <a:p>
            <a:fld id="{0B3158EE-9979-466C-AC4B-33ED96841FA5}" type="datetimeFigureOut">
              <a:rPr lang="en-US" smtClean="0"/>
              <a:t>12/27/2021</a:t>
            </a:fld>
            <a:endParaRPr lang="en-US" dirty="0"/>
          </a:p>
        </p:txBody>
      </p:sp>
      <p:sp>
        <p:nvSpPr>
          <p:cNvPr id="5" name="Footer Placeholder 4">
            <a:extLst>
              <a:ext uri="{FF2B5EF4-FFF2-40B4-BE49-F238E27FC236}">
                <a16:creationId xmlns:a16="http://schemas.microsoft.com/office/drawing/2014/main" id="{7EE55540-9921-4624-ADA8-EC716DD3051C}"/>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022D7A99-2597-440F-AB99-1C3CF312B6B9}"/>
              </a:ext>
            </a:extLst>
          </p:cNvPr>
          <p:cNvSpPr>
            <a:spLocks noGrp="1"/>
          </p:cNvSpPr>
          <p:nvPr>
            <p:ph type="sldNum" sz="quarter" idx="12"/>
          </p:nvPr>
        </p:nvSpPr>
        <p:spPr/>
        <p:txBody>
          <a:bodyPr/>
          <a:lstStyle/>
          <a:p>
            <a:fld id="{138425C9-0E25-47AF-BCC8-7BF32D10CDBC}" type="slidenum">
              <a:rPr lang="en-US" smtClean="0"/>
              <a:t>‹#›</a:t>
            </a:fld>
            <a:endParaRPr lang="en-US" dirty="0"/>
          </a:p>
        </p:txBody>
      </p:sp>
    </p:spTree>
    <p:extLst>
      <p:ext uri="{BB962C8B-B14F-4D97-AF65-F5344CB8AC3E}">
        <p14:creationId xmlns:p14="http://schemas.microsoft.com/office/powerpoint/2010/main" val="2666085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5C6932C-5F5E-4663-B6E1-6D343337313D}"/>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D1B7054A-AD72-497E-A6AE-04D418888B91}"/>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5CAC663-BB52-47CE-81C9-11EDC189F5BC}"/>
              </a:ext>
            </a:extLst>
          </p:cNvPr>
          <p:cNvSpPr>
            <a:spLocks noGrp="1"/>
          </p:cNvSpPr>
          <p:nvPr>
            <p:ph type="dt" sz="half" idx="10"/>
          </p:nvPr>
        </p:nvSpPr>
        <p:spPr/>
        <p:txBody>
          <a:bodyPr/>
          <a:lstStyle/>
          <a:p>
            <a:fld id="{0B3158EE-9979-466C-AC4B-33ED96841FA5}" type="datetimeFigureOut">
              <a:rPr lang="en-US" smtClean="0"/>
              <a:t>12/27/2021</a:t>
            </a:fld>
            <a:endParaRPr lang="en-US" dirty="0"/>
          </a:p>
        </p:txBody>
      </p:sp>
      <p:sp>
        <p:nvSpPr>
          <p:cNvPr id="5" name="Footer Placeholder 4">
            <a:extLst>
              <a:ext uri="{FF2B5EF4-FFF2-40B4-BE49-F238E27FC236}">
                <a16:creationId xmlns:a16="http://schemas.microsoft.com/office/drawing/2014/main" id="{7C1DBDE2-A95D-427E-BC07-A40083098082}"/>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7AA4C651-85AB-4BD1-8E74-388CFFF4A080}"/>
              </a:ext>
            </a:extLst>
          </p:cNvPr>
          <p:cNvSpPr>
            <a:spLocks noGrp="1"/>
          </p:cNvSpPr>
          <p:nvPr>
            <p:ph type="sldNum" sz="quarter" idx="12"/>
          </p:nvPr>
        </p:nvSpPr>
        <p:spPr/>
        <p:txBody>
          <a:bodyPr/>
          <a:lstStyle/>
          <a:p>
            <a:fld id="{138425C9-0E25-47AF-BCC8-7BF32D10CDBC}" type="slidenum">
              <a:rPr lang="en-US" smtClean="0"/>
              <a:t>‹#›</a:t>
            </a:fld>
            <a:endParaRPr lang="en-US" dirty="0"/>
          </a:p>
        </p:txBody>
      </p:sp>
    </p:spTree>
    <p:extLst>
      <p:ext uri="{BB962C8B-B14F-4D97-AF65-F5344CB8AC3E}">
        <p14:creationId xmlns:p14="http://schemas.microsoft.com/office/powerpoint/2010/main" val="3601301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578323-BA26-4162-B7D0-861C63C0F99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3527CEC-D522-496E-AE4C-E24A64D264D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354BB0E-7B33-4051-AEEF-74C254A06D3E}"/>
              </a:ext>
            </a:extLst>
          </p:cNvPr>
          <p:cNvSpPr>
            <a:spLocks noGrp="1"/>
          </p:cNvSpPr>
          <p:nvPr>
            <p:ph type="dt" sz="half" idx="10"/>
          </p:nvPr>
        </p:nvSpPr>
        <p:spPr/>
        <p:txBody>
          <a:bodyPr/>
          <a:lstStyle/>
          <a:p>
            <a:fld id="{0B3158EE-9979-466C-AC4B-33ED96841FA5}" type="datetimeFigureOut">
              <a:rPr lang="en-US" smtClean="0"/>
              <a:t>12/27/2021</a:t>
            </a:fld>
            <a:endParaRPr lang="en-US" dirty="0"/>
          </a:p>
        </p:txBody>
      </p:sp>
      <p:sp>
        <p:nvSpPr>
          <p:cNvPr id="5" name="Footer Placeholder 4">
            <a:extLst>
              <a:ext uri="{FF2B5EF4-FFF2-40B4-BE49-F238E27FC236}">
                <a16:creationId xmlns:a16="http://schemas.microsoft.com/office/drawing/2014/main" id="{A8589063-F357-48E1-A735-600AF3A4FB30}"/>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461ED7DC-4D61-447C-A8F7-F1A4EDF9FC7E}"/>
              </a:ext>
            </a:extLst>
          </p:cNvPr>
          <p:cNvSpPr>
            <a:spLocks noGrp="1"/>
          </p:cNvSpPr>
          <p:nvPr>
            <p:ph type="sldNum" sz="quarter" idx="12"/>
          </p:nvPr>
        </p:nvSpPr>
        <p:spPr/>
        <p:txBody>
          <a:bodyPr/>
          <a:lstStyle/>
          <a:p>
            <a:fld id="{138425C9-0E25-47AF-BCC8-7BF32D10CDBC}" type="slidenum">
              <a:rPr lang="en-US" smtClean="0"/>
              <a:t>‹#›</a:t>
            </a:fld>
            <a:endParaRPr lang="en-US" dirty="0"/>
          </a:p>
        </p:txBody>
      </p:sp>
    </p:spTree>
    <p:extLst>
      <p:ext uri="{BB962C8B-B14F-4D97-AF65-F5344CB8AC3E}">
        <p14:creationId xmlns:p14="http://schemas.microsoft.com/office/powerpoint/2010/main" val="10585011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703EBC-5F17-4FFE-9110-3C65BF2E4A63}"/>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B4B4D9D3-C369-4D9F-BE86-161B083B3D5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7662F62E-6823-4C3B-BFB1-EBFF93E1D835}"/>
              </a:ext>
            </a:extLst>
          </p:cNvPr>
          <p:cNvSpPr>
            <a:spLocks noGrp="1"/>
          </p:cNvSpPr>
          <p:nvPr>
            <p:ph type="dt" sz="half" idx="10"/>
          </p:nvPr>
        </p:nvSpPr>
        <p:spPr/>
        <p:txBody>
          <a:bodyPr/>
          <a:lstStyle/>
          <a:p>
            <a:fld id="{0B3158EE-9979-466C-AC4B-33ED96841FA5}" type="datetimeFigureOut">
              <a:rPr lang="en-US" smtClean="0"/>
              <a:t>12/27/2021</a:t>
            </a:fld>
            <a:endParaRPr lang="en-US" dirty="0"/>
          </a:p>
        </p:txBody>
      </p:sp>
      <p:sp>
        <p:nvSpPr>
          <p:cNvPr id="5" name="Footer Placeholder 4">
            <a:extLst>
              <a:ext uri="{FF2B5EF4-FFF2-40B4-BE49-F238E27FC236}">
                <a16:creationId xmlns:a16="http://schemas.microsoft.com/office/drawing/2014/main" id="{18C05BC5-3716-4C83-80DB-3627BEA4AC32}"/>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392E5A9E-269E-463D-89CD-A1B70F18BF7E}"/>
              </a:ext>
            </a:extLst>
          </p:cNvPr>
          <p:cNvSpPr>
            <a:spLocks noGrp="1"/>
          </p:cNvSpPr>
          <p:nvPr>
            <p:ph type="sldNum" sz="quarter" idx="12"/>
          </p:nvPr>
        </p:nvSpPr>
        <p:spPr/>
        <p:txBody>
          <a:bodyPr/>
          <a:lstStyle/>
          <a:p>
            <a:fld id="{138425C9-0E25-47AF-BCC8-7BF32D10CDBC}" type="slidenum">
              <a:rPr lang="en-US" smtClean="0"/>
              <a:t>‹#›</a:t>
            </a:fld>
            <a:endParaRPr lang="en-US" dirty="0"/>
          </a:p>
        </p:txBody>
      </p:sp>
    </p:spTree>
    <p:extLst>
      <p:ext uri="{BB962C8B-B14F-4D97-AF65-F5344CB8AC3E}">
        <p14:creationId xmlns:p14="http://schemas.microsoft.com/office/powerpoint/2010/main" val="13610367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D0C7B6-4FD1-4210-A09A-B0610500947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DED1299-5063-4F34-BE2C-01F08F4C4A55}"/>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F215F7FF-A4AE-4165-8484-53B66AD1499F}"/>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87D5ED69-7111-4C26-86AE-94F53A6DD5DA}"/>
              </a:ext>
            </a:extLst>
          </p:cNvPr>
          <p:cNvSpPr>
            <a:spLocks noGrp="1"/>
          </p:cNvSpPr>
          <p:nvPr>
            <p:ph type="dt" sz="half" idx="10"/>
          </p:nvPr>
        </p:nvSpPr>
        <p:spPr/>
        <p:txBody>
          <a:bodyPr/>
          <a:lstStyle/>
          <a:p>
            <a:fld id="{0B3158EE-9979-466C-AC4B-33ED96841FA5}" type="datetimeFigureOut">
              <a:rPr lang="en-US" smtClean="0"/>
              <a:t>12/27/2021</a:t>
            </a:fld>
            <a:endParaRPr lang="en-US" dirty="0"/>
          </a:p>
        </p:txBody>
      </p:sp>
      <p:sp>
        <p:nvSpPr>
          <p:cNvPr id="6" name="Footer Placeholder 5">
            <a:extLst>
              <a:ext uri="{FF2B5EF4-FFF2-40B4-BE49-F238E27FC236}">
                <a16:creationId xmlns:a16="http://schemas.microsoft.com/office/drawing/2014/main" id="{B6B656D8-12DF-4E8F-8173-6F80A9FCD97F}"/>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C2F0D811-B66E-411A-81D2-483A07AE3AD0}"/>
              </a:ext>
            </a:extLst>
          </p:cNvPr>
          <p:cNvSpPr>
            <a:spLocks noGrp="1"/>
          </p:cNvSpPr>
          <p:nvPr>
            <p:ph type="sldNum" sz="quarter" idx="12"/>
          </p:nvPr>
        </p:nvSpPr>
        <p:spPr/>
        <p:txBody>
          <a:bodyPr/>
          <a:lstStyle/>
          <a:p>
            <a:fld id="{138425C9-0E25-47AF-BCC8-7BF32D10CDBC}" type="slidenum">
              <a:rPr lang="en-US" smtClean="0"/>
              <a:t>‹#›</a:t>
            </a:fld>
            <a:endParaRPr lang="en-US" dirty="0"/>
          </a:p>
        </p:txBody>
      </p:sp>
    </p:spTree>
    <p:extLst>
      <p:ext uri="{BB962C8B-B14F-4D97-AF65-F5344CB8AC3E}">
        <p14:creationId xmlns:p14="http://schemas.microsoft.com/office/powerpoint/2010/main" val="2195260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B56A49-3578-4C0C-BFD4-5D43C7780D1D}"/>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187F6538-1214-4D7E-801A-CB09868C9AE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7AE61072-4BFA-43AA-9FFA-25FD80537F6C}"/>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3244D54E-76A2-4896-BF25-BAD7A2F6487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D8E6F1CD-1737-4E54-AD21-7858F06CDFE0}"/>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A65BE6CF-7010-4658-9FB3-C6C319F19EA5}"/>
              </a:ext>
            </a:extLst>
          </p:cNvPr>
          <p:cNvSpPr>
            <a:spLocks noGrp="1"/>
          </p:cNvSpPr>
          <p:nvPr>
            <p:ph type="dt" sz="half" idx="10"/>
          </p:nvPr>
        </p:nvSpPr>
        <p:spPr/>
        <p:txBody>
          <a:bodyPr/>
          <a:lstStyle/>
          <a:p>
            <a:fld id="{0B3158EE-9979-466C-AC4B-33ED96841FA5}" type="datetimeFigureOut">
              <a:rPr lang="en-US" smtClean="0"/>
              <a:t>12/27/2021</a:t>
            </a:fld>
            <a:endParaRPr lang="en-US" dirty="0"/>
          </a:p>
        </p:txBody>
      </p:sp>
      <p:sp>
        <p:nvSpPr>
          <p:cNvPr id="8" name="Footer Placeholder 7">
            <a:extLst>
              <a:ext uri="{FF2B5EF4-FFF2-40B4-BE49-F238E27FC236}">
                <a16:creationId xmlns:a16="http://schemas.microsoft.com/office/drawing/2014/main" id="{1B005135-4645-47A7-AECB-DBCB737B6C61}"/>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884C3253-E0C2-440D-89B9-191EF0D647F7}"/>
              </a:ext>
            </a:extLst>
          </p:cNvPr>
          <p:cNvSpPr>
            <a:spLocks noGrp="1"/>
          </p:cNvSpPr>
          <p:nvPr>
            <p:ph type="sldNum" sz="quarter" idx="12"/>
          </p:nvPr>
        </p:nvSpPr>
        <p:spPr/>
        <p:txBody>
          <a:bodyPr/>
          <a:lstStyle/>
          <a:p>
            <a:fld id="{138425C9-0E25-47AF-BCC8-7BF32D10CDBC}" type="slidenum">
              <a:rPr lang="en-US" smtClean="0"/>
              <a:t>‹#›</a:t>
            </a:fld>
            <a:endParaRPr lang="en-US" dirty="0"/>
          </a:p>
        </p:txBody>
      </p:sp>
    </p:spTree>
    <p:extLst>
      <p:ext uri="{BB962C8B-B14F-4D97-AF65-F5344CB8AC3E}">
        <p14:creationId xmlns:p14="http://schemas.microsoft.com/office/powerpoint/2010/main" val="28598723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42F02C-ED0C-4896-AA63-0FF8305909B0}"/>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66D57D4E-0EE2-4F94-AAA4-B7BA78A09703}"/>
              </a:ext>
            </a:extLst>
          </p:cNvPr>
          <p:cNvSpPr>
            <a:spLocks noGrp="1"/>
          </p:cNvSpPr>
          <p:nvPr>
            <p:ph type="dt" sz="half" idx="10"/>
          </p:nvPr>
        </p:nvSpPr>
        <p:spPr/>
        <p:txBody>
          <a:bodyPr/>
          <a:lstStyle/>
          <a:p>
            <a:fld id="{0B3158EE-9979-466C-AC4B-33ED96841FA5}" type="datetimeFigureOut">
              <a:rPr lang="en-US" smtClean="0"/>
              <a:t>12/27/2021</a:t>
            </a:fld>
            <a:endParaRPr lang="en-US" dirty="0"/>
          </a:p>
        </p:txBody>
      </p:sp>
      <p:sp>
        <p:nvSpPr>
          <p:cNvPr id="4" name="Footer Placeholder 3">
            <a:extLst>
              <a:ext uri="{FF2B5EF4-FFF2-40B4-BE49-F238E27FC236}">
                <a16:creationId xmlns:a16="http://schemas.microsoft.com/office/drawing/2014/main" id="{91EF08BD-9561-402A-BE07-E7296E40CD79}"/>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B6DB8158-EA89-480F-98EA-CCB5F7156DF2}"/>
              </a:ext>
            </a:extLst>
          </p:cNvPr>
          <p:cNvSpPr>
            <a:spLocks noGrp="1"/>
          </p:cNvSpPr>
          <p:nvPr>
            <p:ph type="sldNum" sz="quarter" idx="12"/>
          </p:nvPr>
        </p:nvSpPr>
        <p:spPr/>
        <p:txBody>
          <a:bodyPr/>
          <a:lstStyle/>
          <a:p>
            <a:fld id="{138425C9-0E25-47AF-BCC8-7BF32D10CDBC}" type="slidenum">
              <a:rPr lang="en-US" smtClean="0"/>
              <a:t>‹#›</a:t>
            </a:fld>
            <a:endParaRPr lang="en-US" dirty="0"/>
          </a:p>
        </p:txBody>
      </p:sp>
    </p:spTree>
    <p:extLst>
      <p:ext uri="{BB962C8B-B14F-4D97-AF65-F5344CB8AC3E}">
        <p14:creationId xmlns:p14="http://schemas.microsoft.com/office/powerpoint/2010/main" val="23331739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31955AE-433F-4E8A-AD8F-91F8F3E057E5}"/>
              </a:ext>
            </a:extLst>
          </p:cNvPr>
          <p:cNvSpPr>
            <a:spLocks noGrp="1"/>
          </p:cNvSpPr>
          <p:nvPr>
            <p:ph type="dt" sz="half" idx="10"/>
          </p:nvPr>
        </p:nvSpPr>
        <p:spPr/>
        <p:txBody>
          <a:bodyPr/>
          <a:lstStyle/>
          <a:p>
            <a:fld id="{0B3158EE-9979-466C-AC4B-33ED96841FA5}" type="datetimeFigureOut">
              <a:rPr lang="en-US" smtClean="0"/>
              <a:t>12/27/2021</a:t>
            </a:fld>
            <a:endParaRPr lang="en-US" dirty="0"/>
          </a:p>
        </p:txBody>
      </p:sp>
      <p:sp>
        <p:nvSpPr>
          <p:cNvPr id="3" name="Footer Placeholder 2">
            <a:extLst>
              <a:ext uri="{FF2B5EF4-FFF2-40B4-BE49-F238E27FC236}">
                <a16:creationId xmlns:a16="http://schemas.microsoft.com/office/drawing/2014/main" id="{DA9ED306-A466-4956-9B18-4CC25DD0F525}"/>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1A7D8178-6EA6-4F57-8EE7-D8F0C2C54033}"/>
              </a:ext>
            </a:extLst>
          </p:cNvPr>
          <p:cNvSpPr>
            <a:spLocks noGrp="1"/>
          </p:cNvSpPr>
          <p:nvPr>
            <p:ph type="sldNum" sz="quarter" idx="12"/>
          </p:nvPr>
        </p:nvSpPr>
        <p:spPr/>
        <p:txBody>
          <a:bodyPr/>
          <a:lstStyle/>
          <a:p>
            <a:fld id="{138425C9-0E25-47AF-BCC8-7BF32D10CDBC}" type="slidenum">
              <a:rPr lang="en-US" smtClean="0"/>
              <a:t>‹#›</a:t>
            </a:fld>
            <a:endParaRPr lang="en-US" dirty="0"/>
          </a:p>
        </p:txBody>
      </p:sp>
    </p:spTree>
    <p:extLst>
      <p:ext uri="{BB962C8B-B14F-4D97-AF65-F5344CB8AC3E}">
        <p14:creationId xmlns:p14="http://schemas.microsoft.com/office/powerpoint/2010/main" val="7583939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286D2A-9788-43FA-9594-0179CB51B2C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1C76C002-7ABF-47B3-8F45-A3668A9341F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38E55016-89AB-4001-AB79-75742CA18BC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F27C410-3486-4D9B-BB71-534B137822C1}"/>
              </a:ext>
            </a:extLst>
          </p:cNvPr>
          <p:cNvSpPr>
            <a:spLocks noGrp="1"/>
          </p:cNvSpPr>
          <p:nvPr>
            <p:ph type="dt" sz="half" idx="10"/>
          </p:nvPr>
        </p:nvSpPr>
        <p:spPr/>
        <p:txBody>
          <a:bodyPr/>
          <a:lstStyle/>
          <a:p>
            <a:fld id="{0B3158EE-9979-466C-AC4B-33ED96841FA5}" type="datetimeFigureOut">
              <a:rPr lang="en-US" smtClean="0"/>
              <a:t>12/27/2021</a:t>
            </a:fld>
            <a:endParaRPr lang="en-US" dirty="0"/>
          </a:p>
        </p:txBody>
      </p:sp>
      <p:sp>
        <p:nvSpPr>
          <p:cNvPr id="6" name="Footer Placeholder 5">
            <a:extLst>
              <a:ext uri="{FF2B5EF4-FFF2-40B4-BE49-F238E27FC236}">
                <a16:creationId xmlns:a16="http://schemas.microsoft.com/office/drawing/2014/main" id="{0789553E-D1FF-4F9E-8B1E-5C614E2A4A6B}"/>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B962FB2B-2D5A-4472-8987-42534D2C3059}"/>
              </a:ext>
            </a:extLst>
          </p:cNvPr>
          <p:cNvSpPr>
            <a:spLocks noGrp="1"/>
          </p:cNvSpPr>
          <p:nvPr>
            <p:ph type="sldNum" sz="quarter" idx="12"/>
          </p:nvPr>
        </p:nvSpPr>
        <p:spPr/>
        <p:txBody>
          <a:bodyPr/>
          <a:lstStyle/>
          <a:p>
            <a:fld id="{138425C9-0E25-47AF-BCC8-7BF32D10CDBC}" type="slidenum">
              <a:rPr lang="en-US" smtClean="0"/>
              <a:t>‹#›</a:t>
            </a:fld>
            <a:endParaRPr lang="en-US" dirty="0"/>
          </a:p>
        </p:txBody>
      </p:sp>
    </p:spTree>
    <p:extLst>
      <p:ext uri="{BB962C8B-B14F-4D97-AF65-F5344CB8AC3E}">
        <p14:creationId xmlns:p14="http://schemas.microsoft.com/office/powerpoint/2010/main" val="24199162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67537C-E45F-4CC1-951B-DC12C83B101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D7F52CFA-A841-40CE-B31F-79848112436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a:extLst>
              <a:ext uri="{FF2B5EF4-FFF2-40B4-BE49-F238E27FC236}">
                <a16:creationId xmlns:a16="http://schemas.microsoft.com/office/drawing/2014/main" id="{B1D1B3E5-FF7A-4BFF-8529-94C333BDED8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2B29406-0904-4555-A5A7-0CCBF8D6AD9E}"/>
              </a:ext>
            </a:extLst>
          </p:cNvPr>
          <p:cNvSpPr>
            <a:spLocks noGrp="1"/>
          </p:cNvSpPr>
          <p:nvPr>
            <p:ph type="dt" sz="half" idx="10"/>
          </p:nvPr>
        </p:nvSpPr>
        <p:spPr/>
        <p:txBody>
          <a:bodyPr/>
          <a:lstStyle/>
          <a:p>
            <a:fld id="{0B3158EE-9979-466C-AC4B-33ED96841FA5}" type="datetimeFigureOut">
              <a:rPr lang="en-US" smtClean="0"/>
              <a:t>12/27/2021</a:t>
            </a:fld>
            <a:endParaRPr lang="en-US" dirty="0"/>
          </a:p>
        </p:txBody>
      </p:sp>
      <p:sp>
        <p:nvSpPr>
          <p:cNvPr id="6" name="Footer Placeholder 5">
            <a:extLst>
              <a:ext uri="{FF2B5EF4-FFF2-40B4-BE49-F238E27FC236}">
                <a16:creationId xmlns:a16="http://schemas.microsoft.com/office/drawing/2014/main" id="{BA0C049F-0218-485E-B9F3-8B1ACFC2DE83}"/>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0ADEE64D-99C4-498C-9563-03D520C0AFF4}"/>
              </a:ext>
            </a:extLst>
          </p:cNvPr>
          <p:cNvSpPr>
            <a:spLocks noGrp="1"/>
          </p:cNvSpPr>
          <p:nvPr>
            <p:ph type="sldNum" sz="quarter" idx="12"/>
          </p:nvPr>
        </p:nvSpPr>
        <p:spPr/>
        <p:txBody>
          <a:bodyPr/>
          <a:lstStyle/>
          <a:p>
            <a:fld id="{138425C9-0E25-47AF-BCC8-7BF32D10CDBC}" type="slidenum">
              <a:rPr lang="en-US" smtClean="0"/>
              <a:t>‹#›</a:t>
            </a:fld>
            <a:endParaRPr lang="en-US" dirty="0"/>
          </a:p>
        </p:txBody>
      </p:sp>
    </p:spTree>
    <p:extLst>
      <p:ext uri="{BB962C8B-B14F-4D97-AF65-F5344CB8AC3E}">
        <p14:creationId xmlns:p14="http://schemas.microsoft.com/office/powerpoint/2010/main" val="10152486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E5EAF1"/>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9E40D28-C702-4593-A4F8-8A501E06E1C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CCCB9965-17E5-41D8-8080-C24228ADFAE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3B585F7-2F9B-4907-B5E3-3AA82F20BA7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B3158EE-9979-466C-AC4B-33ED96841FA5}" type="datetimeFigureOut">
              <a:rPr lang="en-US" smtClean="0"/>
              <a:t>12/27/2021</a:t>
            </a:fld>
            <a:endParaRPr lang="en-US" dirty="0"/>
          </a:p>
        </p:txBody>
      </p:sp>
      <p:sp>
        <p:nvSpPr>
          <p:cNvPr id="5" name="Footer Placeholder 4">
            <a:extLst>
              <a:ext uri="{FF2B5EF4-FFF2-40B4-BE49-F238E27FC236}">
                <a16:creationId xmlns:a16="http://schemas.microsoft.com/office/drawing/2014/main" id="{9B277957-EBD0-4957-B572-660CC3676E1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115C303F-D172-4A2F-B53E-16B9931597E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38425C9-0E25-47AF-BCC8-7BF32D10CDBC}" type="slidenum">
              <a:rPr lang="en-US" smtClean="0"/>
              <a:t>‹#›</a:t>
            </a:fld>
            <a:endParaRPr lang="en-US" dirty="0"/>
          </a:p>
        </p:txBody>
      </p:sp>
    </p:spTree>
    <p:extLst>
      <p:ext uri="{BB962C8B-B14F-4D97-AF65-F5344CB8AC3E}">
        <p14:creationId xmlns:p14="http://schemas.microsoft.com/office/powerpoint/2010/main" val="260673471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microsoft.com/office/2007/relationships/hdphoto" Target="../media/hdphoto1.wdp"/></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09DB0B-CBA3-4930-A981-8E2F8C1E879B}"/>
              </a:ext>
            </a:extLst>
          </p:cNvPr>
          <p:cNvSpPr>
            <a:spLocks noGrp="1"/>
          </p:cNvSpPr>
          <p:nvPr>
            <p:ph type="ctrTitle"/>
          </p:nvPr>
        </p:nvSpPr>
        <p:spPr>
          <a:xfrm>
            <a:off x="1275830" y="1816634"/>
            <a:ext cx="9144000" cy="3173626"/>
          </a:xfrm>
        </p:spPr>
        <p:txBody>
          <a:bodyPr anchor="ctr">
            <a:normAutofit/>
          </a:bodyPr>
          <a:lstStyle/>
          <a:p>
            <a:r>
              <a:rPr lang="fa-IR" sz="7200" b="1" dirty="0" smtClean="0">
                <a:solidFill>
                  <a:srgbClr val="C00000"/>
                </a:solidFill>
                <a:latin typeface="IranNastaliq" panose="02020505000000020003" pitchFamily="18" charset="0"/>
                <a:cs typeface="IranNastaliq" panose="02020505000000020003" pitchFamily="18" charset="0"/>
              </a:rPr>
              <a:t>پیشگیری از ناباروری</a:t>
            </a:r>
            <a:endParaRPr lang="en-US" sz="7200" b="1" dirty="0">
              <a:solidFill>
                <a:srgbClr val="C00000"/>
              </a:solidFill>
              <a:latin typeface="IranNastaliq" panose="02020505000000020003" pitchFamily="18" charset="0"/>
              <a:cs typeface="IranNastaliq" panose="02020505000000020003" pitchFamily="18" charset="0"/>
            </a:endParaRPr>
          </a:p>
        </p:txBody>
      </p:sp>
      <p:sp>
        <p:nvSpPr>
          <p:cNvPr id="3" name="Subtitle 2">
            <a:extLst>
              <a:ext uri="{FF2B5EF4-FFF2-40B4-BE49-F238E27FC236}">
                <a16:creationId xmlns:a16="http://schemas.microsoft.com/office/drawing/2014/main" id="{19DAE2E7-FF9B-424B-962B-DC949BC208B5}"/>
              </a:ext>
            </a:extLst>
          </p:cNvPr>
          <p:cNvSpPr>
            <a:spLocks noGrp="1"/>
          </p:cNvSpPr>
          <p:nvPr>
            <p:ph type="subTitle" idx="1"/>
          </p:nvPr>
        </p:nvSpPr>
        <p:spPr>
          <a:xfrm>
            <a:off x="1524000" y="4679070"/>
            <a:ext cx="9144000" cy="1002202"/>
          </a:xfrm>
        </p:spPr>
        <p:txBody>
          <a:bodyPr>
            <a:normAutofit/>
          </a:bodyPr>
          <a:lstStyle/>
          <a:p>
            <a:r>
              <a:rPr lang="fa-IR" sz="2800" b="1" dirty="0" smtClean="0">
                <a:cs typeface="B Nazanin" panose="00000400000000000000" pitchFamily="2" charset="-78"/>
              </a:rPr>
              <a:t>مرکز </a:t>
            </a:r>
            <a:r>
              <a:rPr lang="fa-IR" sz="2800" b="1" dirty="0">
                <a:cs typeface="B Nazanin" panose="00000400000000000000" pitchFamily="2" charset="-78"/>
              </a:rPr>
              <a:t>بهداشت استان</a:t>
            </a:r>
            <a:endParaRPr lang="en-US" sz="2800" b="1" dirty="0">
              <a:cs typeface="B Nazanin" panose="00000400000000000000" pitchFamily="2" charset="-78"/>
            </a:endParaRPr>
          </a:p>
        </p:txBody>
      </p:sp>
    </p:spTree>
    <p:extLst>
      <p:ext uri="{BB962C8B-B14F-4D97-AF65-F5344CB8AC3E}">
        <p14:creationId xmlns:p14="http://schemas.microsoft.com/office/powerpoint/2010/main" val="132658089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DFE195-D1D9-49A7-BCCF-886FAC06D8E8}"/>
              </a:ext>
            </a:extLst>
          </p:cNvPr>
          <p:cNvSpPr>
            <a:spLocks noGrp="1"/>
          </p:cNvSpPr>
          <p:nvPr>
            <p:ph type="title"/>
          </p:nvPr>
        </p:nvSpPr>
        <p:spPr>
          <a:xfrm>
            <a:off x="838200" y="365125"/>
            <a:ext cx="10805160" cy="1140117"/>
          </a:xfrm>
        </p:spPr>
        <p:txBody>
          <a:bodyPr>
            <a:noAutofit/>
          </a:bodyPr>
          <a:lstStyle/>
          <a:p>
            <a:pPr algn="r" rtl="1">
              <a:lnSpc>
                <a:spcPct val="150000"/>
              </a:lnSpc>
            </a:pPr>
            <a:r>
              <a:rPr lang="fa-IR" sz="2800" dirty="0">
                <a:solidFill>
                  <a:srgbClr val="C00000"/>
                </a:solidFill>
                <a:cs typeface="B Nazanin" panose="00000400000000000000" pitchFamily="2" charset="-78"/>
              </a:rPr>
              <a:t>عوامل مواجه شغلی، فیزیکی و شیمیایی که منجر به خطر ناباروری می شود را مدیریت کنید و</a:t>
            </a:r>
            <a:br>
              <a:rPr lang="fa-IR" sz="2800" dirty="0">
                <a:solidFill>
                  <a:srgbClr val="C00000"/>
                </a:solidFill>
                <a:cs typeface="B Nazanin" panose="00000400000000000000" pitchFamily="2" charset="-78"/>
              </a:rPr>
            </a:br>
            <a:r>
              <a:rPr lang="fa-IR" sz="2800" dirty="0">
                <a:solidFill>
                  <a:srgbClr val="C00000"/>
                </a:solidFill>
                <a:cs typeface="B Nazanin" panose="00000400000000000000" pitchFamily="2" charset="-78"/>
              </a:rPr>
              <a:t> از تماس مستقیم با  مواد شیمیایی و آلوده کننده های محیطی پرهیز کنید.</a:t>
            </a:r>
            <a:endParaRPr lang="en-US" sz="2800" dirty="0">
              <a:solidFill>
                <a:srgbClr val="C00000"/>
              </a:solidFill>
              <a:cs typeface="B Nazanin" panose="00000400000000000000" pitchFamily="2" charset="-78"/>
            </a:endParaRPr>
          </a:p>
        </p:txBody>
      </p:sp>
      <p:sp>
        <p:nvSpPr>
          <p:cNvPr id="3" name="Content Placeholder 2">
            <a:extLst>
              <a:ext uri="{FF2B5EF4-FFF2-40B4-BE49-F238E27FC236}">
                <a16:creationId xmlns:a16="http://schemas.microsoft.com/office/drawing/2014/main" id="{4573EE08-3437-4F44-8559-DB211D6E13F2}"/>
              </a:ext>
            </a:extLst>
          </p:cNvPr>
          <p:cNvSpPr>
            <a:spLocks noGrp="1"/>
          </p:cNvSpPr>
          <p:nvPr>
            <p:ph idx="1"/>
          </p:nvPr>
        </p:nvSpPr>
        <p:spPr>
          <a:xfrm>
            <a:off x="548640" y="1955409"/>
            <a:ext cx="10805160" cy="4537466"/>
          </a:xfrm>
        </p:spPr>
        <p:txBody>
          <a:bodyPr>
            <a:normAutofit/>
          </a:bodyPr>
          <a:lstStyle/>
          <a:p>
            <a:pPr algn="justLow" rtl="1">
              <a:lnSpc>
                <a:spcPct val="150000"/>
              </a:lnSpc>
              <a:spcBef>
                <a:spcPts val="600"/>
              </a:spcBef>
              <a:buClr>
                <a:srgbClr val="00B0F0"/>
              </a:buClr>
            </a:pPr>
            <a:r>
              <a:rPr lang="fa-IR" sz="2400" dirty="0">
                <a:cs typeface="B Nazanin" panose="00000400000000000000" pitchFamily="2" charset="-78"/>
              </a:rPr>
              <a:t>رانندگي طولاني مدت با وسايل نقليه سنگين، كيفيت اسپرم را تحت تاثير قرار مي دهد. کار و نشستن طولانی مدت به شکلی که سبب گرم شدن بیضه ها شود، سبب آسیب به بافت بیضه خواهد شد. اگر شغل مرد به گونه ای است که باید به مدت طولانی در جایی بنشیند، در محل کار و محل نشستن او باید جریان هوا برقرار باشد.</a:t>
            </a:r>
          </a:p>
          <a:p>
            <a:pPr algn="justLow" rtl="1">
              <a:lnSpc>
                <a:spcPct val="150000"/>
              </a:lnSpc>
              <a:spcBef>
                <a:spcPts val="600"/>
              </a:spcBef>
              <a:buClr>
                <a:srgbClr val="00B0F0"/>
              </a:buClr>
            </a:pPr>
            <a:r>
              <a:rPr lang="fa-IR" sz="2400" dirty="0">
                <a:cs typeface="B Nazanin" panose="00000400000000000000" pitchFamily="2" charset="-78"/>
              </a:rPr>
              <a:t>در مردان در صورت نیاز به عمل جراحي يا وجود بيماري جدي بايستي درمان های باروري را به تعويق انداخت چون بيهوشي يا عفونت ممكن است تعداد اسپرم هاي سالم و با تحرک خوب را كاهش دهد.</a:t>
            </a:r>
          </a:p>
          <a:p>
            <a:pPr algn="justLow" rtl="1">
              <a:lnSpc>
                <a:spcPct val="150000"/>
              </a:lnSpc>
              <a:spcBef>
                <a:spcPts val="600"/>
              </a:spcBef>
              <a:buClr>
                <a:srgbClr val="00B0F0"/>
              </a:buClr>
            </a:pPr>
            <a:r>
              <a:rPr lang="fa-IR" sz="2400" dirty="0">
                <a:cs typeface="B Nazanin" panose="00000400000000000000" pitchFamily="2" charset="-78"/>
              </a:rPr>
              <a:t>حمام داغ طولاني مدت، سونا، وان داغ، استفاده از لپ تاپ و لباس زير تنگ ممكن است توليد اسپرم سالم را با مشکل مواجه سازد.</a:t>
            </a:r>
            <a:endParaRPr lang="en-US" sz="2400" dirty="0">
              <a:cs typeface="B Nazanin" panose="00000400000000000000" pitchFamily="2" charset="-78"/>
            </a:endParaRPr>
          </a:p>
        </p:txBody>
      </p:sp>
    </p:spTree>
    <p:extLst>
      <p:ext uri="{BB962C8B-B14F-4D97-AF65-F5344CB8AC3E}">
        <p14:creationId xmlns:p14="http://schemas.microsoft.com/office/powerpoint/2010/main" val="24958854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573EE08-3437-4F44-8559-DB211D6E13F2}"/>
              </a:ext>
            </a:extLst>
          </p:cNvPr>
          <p:cNvSpPr>
            <a:spLocks noGrp="1"/>
          </p:cNvSpPr>
          <p:nvPr>
            <p:ph idx="1"/>
          </p:nvPr>
        </p:nvSpPr>
        <p:spPr>
          <a:xfrm>
            <a:off x="838200" y="1026942"/>
            <a:ext cx="10515600" cy="5373858"/>
          </a:xfrm>
        </p:spPr>
        <p:txBody>
          <a:bodyPr>
            <a:normAutofit/>
          </a:bodyPr>
          <a:lstStyle/>
          <a:p>
            <a:pPr algn="justLow" rtl="1">
              <a:lnSpc>
                <a:spcPct val="150000"/>
              </a:lnSpc>
              <a:spcBef>
                <a:spcPts val="600"/>
              </a:spcBef>
              <a:buClr>
                <a:srgbClr val="00B0F0"/>
              </a:buClr>
            </a:pPr>
            <a:r>
              <a:rPr lang="fa-IR" sz="2400" dirty="0">
                <a:cs typeface="B Nazanin" panose="00000400000000000000" pitchFamily="2" charset="-78"/>
              </a:rPr>
              <a:t>سيگار، گازوئيل، بخار ناشي از رنگ ها و اگزوز اتومبيل مواد آلوده كننده هستند. با توجه به تاثیر اين مواد </a:t>
            </a:r>
          </a:p>
          <a:p>
            <a:pPr marL="0" indent="0" algn="justLow" rtl="1">
              <a:lnSpc>
                <a:spcPct val="150000"/>
              </a:lnSpc>
              <a:spcBef>
                <a:spcPts val="600"/>
              </a:spcBef>
              <a:buClr>
                <a:srgbClr val="00B0F0"/>
              </a:buClr>
              <a:buNone/>
            </a:pPr>
            <a:r>
              <a:rPr lang="fa-IR" sz="2400" dirty="0">
                <a:cs typeface="B Nazanin" panose="00000400000000000000" pitchFamily="2" charset="-78"/>
              </a:rPr>
              <a:t>روي رشد و تكامل جنين، توصيه مي گردد خانم هاي باردار تا حد امكان از آن ها پرهيز نمايند.</a:t>
            </a:r>
          </a:p>
          <a:p>
            <a:pPr algn="justLow" rtl="1">
              <a:lnSpc>
                <a:spcPct val="150000"/>
              </a:lnSpc>
              <a:spcBef>
                <a:spcPts val="600"/>
              </a:spcBef>
              <a:buClr>
                <a:srgbClr val="00B0F0"/>
              </a:buClr>
            </a:pPr>
            <a:r>
              <a:rPr lang="fa-IR" sz="2400" dirty="0">
                <a:cs typeface="B Nazanin" panose="00000400000000000000" pitchFamily="2" charset="-78"/>
              </a:rPr>
              <a:t>خانم هايي كه هنوز باردار نشده اند هم تحت تاثير آلودگي محيطي قرار مي گيرند. سموم موجود در دود سيگار در خانم هايي كه يا خود سيگاری بوده و يا در معرض تنفس دود سيگار مي باشند، سبب بروز ميزان های بالاتري از ناباروري خواهد شد. قرار گرفتن در معرض دود سيگار مدت انتظار برای باردار شدن را افزايش داده و افزايش احتمال جهش در سلول تخم را نيز می تواند به دنبال داشته باشد. </a:t>
            </a:r>
          </a:p>
          <a:p>
            <a:pPr algn="justLow" rtl="1">
              <a:lnSpc>
                <a:spcPct val="150000"/>
              </a:lnSpc>
              <a:spcBef>
                <a:spcPts val="600"/>
              </a:spcBef>
              <a:buClr>
                <a:srgbClr val="00B0F0"/>
              </a:buClr>
            </a:pPr>
            <a:r>
              <a:rPr lang="fa-IR" sz="2400" dirty="0">
                <a:cs typeface="B Nazanin" panose="00000400000000000000" pitchFamily="2" charset="-78"/>
              </a:rPr>
              <a:t>مردان نيز بايد نگران هوايي كه تنفس مي نمايند باشند. فلزات سنگين موجود در دود اگزوز وسايل نقليه سبب افزايش موادی در خون می شود که کیفیت اسپرم را کاهش می دهد.</a:t>
            </a:r>
          </a:p>
          <a:p>
            <a:pPr algn="justLow" rtl="1">
              <a:lnSpc>
                <a:spcPct val="150000"/>
              </a:lnSpc>
              <a:spcBef>
                <a:spcPts val="600"/>
              </a:spcBef>
              <a:buClr>
                <a:srgbClr val="00B0F0"/>
              </a:buClr>
            </a:pPr>
            <a:endParaRPr lang="en-US" sz="2400" dirty="0">
              <a:cs typeface="B Nazanin" panose="00000400000000000000" pitchFamily="2" charset="-78"/>
            </a:endParaRPr>
          </a:p>
        </p:txBody>
      </p:sp>
    </p:spTree>
    <p:extLst>
      <p:ext uri="{BB962C8B-B14F-4D97-AF65-F5344CB8AC3E}">
        <p14:creationId xmlns:p14="http://schemas.microsoft.com/office/powerpoint/2010/main" val="6424376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EADBADC-6485-40A7-B851-1927C3DAD4C5}"/>
              </a:ext>
            </a:extLst>
          </p:cNvPr>
          <p:cNvSpPr>
            <a:spLocks noGrp="1"/>
          </p:cNvSpPr>
          <p:nvPr>
            <p:ph idx="1"/>
          </p:nvPr>
        </p:nvSpPr>
        <p:spPr>
          <a:xfrm>
            <a:off x="548639" y="1012873"/>
            <a:ext cx="11113477" cy="5570805"/>
          </a:xfrm>
        </p:spPr>
        <p:txBody>
          <a:bodyPr>
            <a:normAutofit/>
          </a:bodyPr>
          <a:lstStyle/>
          <a:p>
            <a:pPr algn="justLow" rtl="1">
              <a:lnSpc>
                <a:spcPct val="150000"/>
              </a:lnSpc>
              <a:buClr>
                <a:srgbClr val="0070C0"/>
              </a:buClr>
            </a:pPr>
            <a:r>
              <a:rPr lang="fa-IR" sz="2400" dirty="0">
                <a:cs typeface="B Nazanin" panose="00000400000000000000" pitchFamily="2" charset="-78"/>
              </a:rPr>
              <a:t>با توجه به تاثیر سفيد كننده هاي حاوي كلر بر سلامت، نباید براي تميز نمودن لباسِ زير از آن ها استفاده          کرد، چون تاثير قابل ملاحظه اي بر سلامت داشته و باعث صدمه به محيط نيز خواهد گرديد.  </a:t>
            </a:r>
          </a:p>
          <a:p>
            <a:pPr algn="justLow" rtl="1">
              <a:lnSpc>
                <a:spcPct val="150000"/>
              </a:lnSpc>
              <a:buClr>
                <a:srgbClr val="0070C0"/>
              </a:buClr>
            </a:pPr>
            <a:r>
              <a:rPr lang="fa-IR" sz="2400" dirty="0">
                <a:cs typeface="B Nazanin" panose="00000400000000000000" pitchFamily="2" charset="-78"/>
              </a:rPr>
              <a:t>ماده دیگری که سبب بروز برخی مشکلات باروری می شود، ديوكسين است. ديوكسين در بسياري از کارهای صنعتي از جمله سوزاندن ناقص زباله های بیمارستانی و شهری، ساخت پلاستیک، مواد شیمیایی، حشره کش ها، علف کش ها و ...  به صورت تصادفي توليد مي شود.</a:t>
            </a:r>
          </a:p>
          <a:p>
            <a:pPr algn="justLow" rtl="1">
              <a:lnSpc>
                <a:spcPct val="150000"/>
              </a:lnSpc>
              <a:buClr>
                <a:srgbClr val="0070C0"/>
              </a:buClr>
            </a:pPr>
            <a:r>
              <a:rPr lang="fa-IR" sz="2400" dirty="0">
                <a:cs typeface="B Nazanin" panose="00000400000000000000" pitchFamily="2" charset="-78"/>
              </a:rPr>
              <a:t>دیوکسین از ظروف پلاستیکی یک بار مصرف و در پدهای بهداشتی که پوشش داخلی آن از مواد پتروشيمي غیر استاندارد تهیه می شود، به میزان بالايي آزاد می شود. این سموم بلافاصله پس از ورود به بدن درسیستم غددی و </a:t>
            </a:r>
            <a:r>
              <a:rPr lang="en-US" sz="2400" dirty="0">
                <a:cs typeface="B Nazanin" panose="00000400000000000000" pitchFamily="2" charset="-78"/>
              </a:rPr>
              <a:t>DNA </a:t>
            </a:r>
            <a:r>
              <a:rPr lang="fa-IR" sz="2400" dirty="0">
                <a:cs typeface="B Nazanin" panose="00000400000000000000" pitchFamily="2" charset="-78"/>
              </a:rPr>
              <a:t>وارد شده و تغییراتی را ایجاد می کنند که به نسل های بعد هم منتقل می گردد. لذا توجه به استفاده از وسايل بهداشتی شخصی و مواد یکبار مصرف استاندارد توصیه می گردد. </a:t>
            </a:r>
            <a:endParaRPr lang="en-US" sz="2400" dirty="0">
              <a:cs typeface="B Nazanin" panose="00000400000000000000" pitchFamily="2" charset="-78"/>
            </a:endParaRPr>
          </a:p>
        </p:txBody>
      </p:sp>
    </p:spTree>
    <p:extLst>
      <p:ext uri="{BB962C8B-B14F-4D97-AF65-F5344CB8AC3E}">
        <p14:creationId xmlns:p14="http://schemas.microsoft.com/office/powerpoint/2010/main" val="269056861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87721BA2-FAC0-42A0-9D0C-044F730A4BD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476977" y="0"/>
            <a:ext cx="9758419" cy="6858000"/>
          </a:xfrm>
          <a:prstGeom prst="rect">
            <a:avLst/>
          </a:prstGeom>
        </p:spPr>
      </p:pic>
    </p:spTree>
    <p:extLst>
      <p:ext uri="{BB962C8B-B14F-4D97-AF65-F5344CB8AC3E}">
        <p14:creationId xmlns:p14="http://schemas.microsoft.com/office/powerpoint/2010/main" val="89609079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08C45C90-9F30-4BF6-B568-49FC6069616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04828" y="0"/>
            <a:ext cx="10287000" cy="6858000"/>
          </a:xfrm>
          <a:prstGeom prst="rect">
            <a:avLst/>
          </a:prstGeom>
        </p:spPr>
      </p:pic>
      <p:sp>
        <p:nvSpPr>
          <p:cNvPr id="3" name="TextBox 2">
            <a:extLst>
              <a:ext uri="{FF2B5EF4-FFF2-40B4-BE49-F238E27FC236}">
                <a16:creationId xmlns:a16="http://schemas.microsoft.com/office/drawing/2014/main" id="{7D485558-39E1-4158-A76F-6DFA0738BA48}"/>
              </a:ext>
            </a:extLst>
          </p:cNvPr>
          <p:cNvSpPr txBox="1"/>
          <p:nvPr/>
        </p:nvSpPr>
        <p:spPr>
          <a:xfrm>
            <a:off x="3491345" y="439018"/>
            <a:ext cx="6691745" cy="1015663"/>
          </a:xfrm>
          <a:prstGeom prst="rect">
            <a:avLst/>
          </a:prstGeom>
          <a:noFill/>
        </p:spPr>
        <p:txBody>
          <a:bodyPr wrap="square" rtlCol="0">
            <a:spAutoFit/>
          </a:bodyPr>
          <a:lstStyle/>
          <a:p>
            <a:pPr algn="ctr" rtl="1"/>
            <a:r>
              <a:rPr lang="fa-IR" sz="6000" dirty="0">
                <a:solidFill>
                  <a:srgbClr val="C00000"/>
                </a:solidFill>
                <a:latin typeface="IranNastaliq" panose="02020505000000020003" pitchFamily="18" charset="0"/>
                <a:cs typeface="IranNastaliq" panose="02020505000000020003" pitchFamily="18" charset="0"/>
              </a:rPr>
              <a:t>با سپاس از همراهی شما</a:t>
            </a:r>
            <a:endParaRPr lang="en-US" sz="6000" dirty="0">
              <a:solidFill>
                <a:srgbClr val="C00000"/>
              </a:solidFill>
              <a:latin typeface="IranNastaliq" panose="02020505000000020003" pitchFamily="18" charset="0"/>
              <a:cs typeface="IranNastaliq" panose="02020505000000020003" pitchFamily="18" charset="0"/>
            </a:endParaRPr>
          </a:p>
        </p:txBody>
      </p:sp>
    </p:spTree>
    <p:extLst>
      <p:ext uri="{BB962C8B-B14F-4D97-AF65-F5344CB8AC3E}">
        <p14:creationId xmlns:p14="http://schemas.microsoft.com/office/powerpoint/2010/main" val="916479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CB8D4288-28AF-4F4A-8601-B1FDC8B63D13}"/>
              </a:ext>
            </a:extLst>
          </p:cNvPr>
          <p:cNvPicPr>
            <a:picLocks noChangeAspect="1"/>
          </p:cNvPicPr>
          <p:nvPr/>
        </p:nvPicPr>
        <p:blipFill>
          <a:blip r:embed="rId3">
            <a:clrChange>
              <a:clrFrom>
                <a:srgbClr val="FFFFFF"/>
              </a:clrFrom>
              <a:clrTo>
                <a:srgbClr val="FFFFFF">
                  <a:alpha val="0"/>
                </a:srgbClr>
              </a:clrTo>
            </a:clrChange>
            <a:extLst>
              <a:ext uri="{BEBA8EAE-BF5A-486C-A8C5-ECC9F3942E4B}">
                <a14:imgProps xmlns:a14="http://schemas.microsoft.com/office/drawing/2010/main">
                  <a14:imgLayer r:embed="rId4">
                    <a14:imgEffect>
                      <a14:saturation sat="66000"/>
                    </a14:imgEffect>
                  </a14:imgLayer>
                </a14:imgProps>
              </a:ext>
              <a:ext uri="{28A0092B-C50C-407E-A947-70E740481C1C}">
                <a14:useLocalDpi xmlns:a14="http://schemas.microsoft.com/office/drawing/2010/main" val="0"/>
              </a:ext>
            </a:extLst>
          </a:blip>
          <a:stretch>
            <a:fillRect/>
          </a:stretch>
        </p:blipFill>
        <p:spPr>
          <a:xfrm>
            <a:off x="4377588" y="954317"/>
            <a:ext cx="4811383" cy="4811383"/>
          </a:xfrm>
          <a:prstGeom prst="rect">
            <a:avLst/>
          </a:prstGeom>
        </p:spPr>
      </p:pic>
    </p:spTree>
    <p:extLst>
      <p:ext uri="{BB962C8B-B14F-4D97-AF65-F5344CB8AC3E}">
        <p14:creationId xmlns:p14="http://schemas.microsoft.com/office/powerpoint/2010/main" val="25434467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6A6BF7-886D-4505-B7CA-916B5970F17B}"/>
              </a:ext>
            </a:extLst>
          </p:cNvPr>
          <p:cNvSpPr>
            <a:spLocks noGrp="1"/>
          </p:cNvSpPr>
          <p:nvPr>
            <p:ph type="title"/>
          </p:nvPr>
        </p:nvSpPr>
        <p:spPr>
          <a:xfrm>
            <a:off x="4726745" y="1631219"/>
            <a:ext cx="5679246" cy="1325563"/>
          </a:xfrm>
        </p:spPr>
        <p:txBody>
          <a:bodyPr>
            <a:noAutofit/>
          </a:bodyPr>
          <a:lstStyle/>
          <a:p>
            <a:pPr algn="r" rtl="1">
              <a:lnSpc>
                <a:spcPct val="150000"/>
              </a:lnSpc>
            </a:pPr>
            <a:r>
              <a:rPr lang="fa-IR" sz="3600" dirty="0">
                <a:solidFill>
                  <a:srgbClr val="C00000"/>
                </a:solidFill>
                <a:cs typeface="B Titr" panose="00000700000000000000" pitchFamily="2" charset="-78"/>
              </a:rPr>
              <a:t>عواملی که بر باروری موفق </a:t>
            </a:r>
            <a:br>
              <a:rPr lang="fa-IR" sz="3600" dirty="0">
                <a:solidFill>
                  <a:srgbClr val="C00000"/>
                </a:solidFill>
                <a:cs typeface="B Titr" panose="00000700000000000000" pitchFamily="2" charset="-78"/>
              </a:rPr>
            </a:br>
            <a:r>
              <a:rPr lang="fa-IR" sz="3600" dirty="0">
                <a:solidFill>
                  <a:srgbClr val="C00000"/>
                </a:solidFill>
                <a:cs typeface="B Titr" panose="00000700000000000000" pitchFamily="2" charset="-78"/>
              </a:rPr>
              <a:t>و سالم تاثیرمی گذارد</a:t>
            </a:r>
            <a:endParaRPr lang="en-US" sz="3600" dirty="0">
              <a:solidFill>
                <a:srgbClr val="C00000"/>
              </a:solidFill>
              <a:cs typeface="B Titr" panose="00000700000000000000" pitchFamily="2" charset="-78"/>
            </a:endParaRPr>
          </a:p>
        </p:txBody>
      </p:sp>
      <p:pic>
        <p:nvPicPr>
          <p:cNvPr id="4" name="Picture 3">
            <a:extLst>
              <a:ext uri="{FF2B5EF4-FFF2-40B4-BE49-F238E27FC236}">
                <a16:creationId xmlns:a16="http://schemas.microsoft.com/office/drawing/2014/main" id="{33A17B4A-7AA2-41B2-8DCE-47D8E794D4B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90934"/>
            <a:ext cx="4473526" cy="6875897"/>
          </a:xfrm>
          <a:prstGeom prst="rect">
            <a:avLst/>
          </a:prstGeom>
        </p:spPr>
      </p:pic>
    </p:spTree>
    <p:extLst>
      <p:ext uri="{BB962C8B-B14F-4D97-AF65-F5344CB8AC3E}">
        <p14:creationId xmlns:p14="http://schemas.microsoft.com/office/powerpoint/2010/main" val="41387626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573EE08-3437-4F44-8559-DB211D6E13F2}"/>
              </a:ext>
            </a:extLst>
          </p:cNvPr>
          <p:cNvSpPr>
            <a:spLocks noGrp="1"/>
          </p:cNvSpPr>
          <p:nvPr>
            <p:ph idx="1"/>
          </p:nvPr>
        </p:nvSpPr>
        <p:spPr>
          <a:xfrm>
            <a:off x="689318" y="1336430"/>
            <a:ext cx="10823330" cy="4979963"/>
          </a:xfrm>
        </p:spPr>
        <p:txBody>
          <a:bodyPr>
            <a:normAutofit/>
          </a:bodyPr>
          <a:lstStyle/>
          <a:p>
            <a:pPr algn="r" rtl="1">
              <a:lnSpc>
                <a:spcPct val="150000"/>
              </a:lnSpc>
              <a:buClr>
                <a:srgbClr val="00B0F0"/>
              </a:buClr>
            </a:pPr>
            <a:r>
              <a:rPr lang="fa-IR" sz="2400" dirty="0">
                <a:cs typeface="B Nazanin" panose="00000400000000000000" pitchFamily="2" charset="-78"/>
              </a:rPr>
              <a:t>بر اساس نتایج پژوهش کشوری "بررسی شیوع ناباروری در جمهوری اسلامی ایران" که در سال 98 انجام شد </a:t>
            </a:r>
            <a:r>
              <a:rPr lang="fa-IR" sz="2400" dirty="0">
                <a:solidFill>
                  <a:srgbClr val="C00000"/>
                </a:solidFill>
                <a:cs typeface="B Nazanin" panose="00000400000000000000" pitchFamily="2" charset="-78"/>
              </a:rPr>
              <a:t>12.4 </a:t>
            </a:r>
            <a:r>
              <a:rPr lang="fa-IR" sz="2400" dirty="0">
                <a:cs typeface="B Nazanin" panose="00000400000000000000" pitchFamily="2" charset="-78"/>
              </a:rPr>
              <a:t>درصد زوجین ناباروری اولیه و حدود </a:t>
            </a:r>
            <a:r>
              <a:rPr lang="fa-IR" sz="2400" dirty="0">
                <a:solidFill>
                  <a:srgbClr val="C00000"/>
                </a:solidFill>
                <a:cs typeface="B Nazanin" panose="00000400000000000000" pitchFamily="2" charset="-78"/>
              </a:rPr>
              <a:t>۱۶ </a:t>
            </a:r>
            <a:r>
              <a:rPr lang="fa-IR" sz="2400" dirty="0">
                <a:cs typeface="B Nazanin" panose="00000400000000000000" pitchFamily="2" charset="-78"/>
              </a:rPr>
              <a:t>درصد ناباروری ثانویه دارند.</a:t>
            </a:r>
          </a:p>
          <a:p>
            <a:pPr algn="r" rtl="1">
              <a:lnSpc>
                <a:spcPct val="150000"/>
              </a:lnSpc>
              <a:buClr>
                <a:srgbClr val="00B0F0"/>
              </a:buClr>
            </a:pPr>
            <a:r>
              <a:rPr lang="fa-IR" sz="2400" dirty="0">
                <a:cs typeface="B Nazanin" panose="00000400000000000000" pitchFamily="2" charset="-78"/>
              </a:rPr>
              <a:t>ناباروری برخلاف تصور فقط مربوط به زنان نیست و در میان مردان نیز وجود دارد.</a:t>
            </a:r>
          </a:p>
          <a:p>
            <a:pPr algn="r" rtl="1">
              <a:lnSpc>
                <a:spcPct val="150000"/>
              </a:lnSpc>
              <a:buClr>
                <a:srgbClr val="00B0F0"/>
              </a:buClr>
            </a:pPr>
            <a:r>
              <a:rPr lang="fa-IR" sz="2400" dirty="0">
                <a:cs typeface="B Nazanin" panose="00000400000000000000" pitchFamily="2" charset="-78"/>
              </a:rPr>
              <a:t>مدیریت ناباروری فقط در انجام اقدامات گران قیمت مانند </a:t>
            </a:r>
            <a:r>
              <a:rPr lang="en-US" sz="2400" dirty="0">
                <a:cs typeface="B Nazanin" panose="00000400000000000000" pitchFamily="2" charset="-78"/>
              </a:rPr>
              <a:t>IVF</a:t>
            </a:r>
            <a:r>
              <a:rPr lang="fa-IR" sz="2400" dirty="0">
                <a:cs typeface="B Nazanin" panose="00000400000000000000" pitchFamily="2" charset="-78"/>
              </a:rPr>
              <a:t> و </a:t>
            </a:r>
            <a:r>
              <a:rPr lang="en-US" sz="2400" dirty="0">
                <a:cs typeface="B Nazanin" panose="00000400000000000000" pitchFamily="2" charset="-78"/>
              </a:rPr>
              <a:t>IUI</a:t>
            </a:r>
            <a:r>
              <a:rPr lang="fa-IR" sz="2400" dirty="0">
                <a:cs typeface="B Nazanin" panose="00000400000000000000" pitchFamily="2" charset="-78"/>
              </a:rPr>
              <a:t> نیست. بلکه بیشترین دلیل ناباروری در میان زوج‌ها شیوه زندگی ناسالم، چاقی، نوع شغل، بیماری‌های زمینه‌ای و…، است و می‌توانند با اصلاح شیوه زندگی و رژیم درمانی بارور شوند.</a:t>
            </a:r>
          </a:p>
          <a:p>
            <a:pPr algn="r" rtl="1">
              <a:lnSpc>
                <a:spcPct val="150000"/>
              </a:lnSpc>
              <a:buClr>
                <a:srgbClr val="00B0F0"/>
              </a:buClr>
            </a:pPr>
            <a:endParaRPr lang="en-US" sz="2400" dirty="0">
              <a:cs typeface="B Nazanin" panose="00000400000000000000" pitchFamily="2" charset="-78"/>
            </a:endParaRPr>
          </a:p>
        </p:txBody>
      </p:sp>
    </p:spTree>
    <p:extLst>
      <p:ext uri="{BB962C8B-B14F-4D97-AF65-F5344CB8AC3E}">
        <p14:creationId xmlns:p14="http://schemas.microsoft.com/office/powerpoint/2010/main" val="33583904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DFE195-D1D9-49A7-BCCF-886FAC06D8E8}"/>
              </a:ext>
            </a:extLst>
          </p:cNvPr>
          <p:cNvSpPr>
            <a:spLocks noGrp="1"/>
          </p:cNvSpPr>
          <p:nvPr>
            <p:ph type="title"/>
          </p:nvPr>
        </p:nvSpPr>
        <p:spPr>
          <a:xfrm>
            <a:off x="1216855" y="155210"/>
            <a:ext cx="10515600" cy="991307"/>
          </a:xfrm>
        </p:spPr>
        <p:txBody>
          <a:bodyPr>
            <a:normAutofit/>
          </a:bodyPr>
          <a:lstStyle/>
          <a:p>
            <a:pPr algn="r" rtl="1"/>
            <a:r>
              <a:rPr lang="fa-IR" sz="3000" b="1" dirty="0">
                <a:solidFill>
                  <a:srgbClr val="C00000"/>
                </a:solidFill>
                <a:cs typeface="B Nazanin" panose="00000400000000000000" pitchFamily="2" charset="-78"/>
              </a:rPr>
              <a:t>اهمیت ازدواج در سنین جوانی و فرزندآوری بهنگام در باروری موفق و سالم</a:t>
            </a:r>
            <a:endParaRPr lang="en-US" sz="3000" b="1" dirty="0">
              <a:solidFill>
                <a:srgbClr val="C00000"/>
              </a:solidFill>
              <a:cs typeface="B Nazanin" panose="00000400000000000000" pitchFamily="2" charset="-78"/>
            </a:endParaRPr>
          </a:p>
        </p:txBody>
      </p:sp>
      <p:sp>
        <p:nvSpPr>
          <p:cNvPr id="19" name="Content Placeholder 18">
            <a:extLst>
              <a:ext uri="{FF2B5EF4-FFF2-40B4-BE49-F238E27FC236}">
                <a16:creationId xmlns:a16="http://schemas.microsoft.com/office/drawing/2014/main" id="{276F9C99-3D3C-44E2-84FA-BDE96700E28A}"/>
              </a:ext>
            </a:extLst>
          </p:cNvPr>
          <p:cNvSpPr>
            <a:spLocks noGrp="1"/>
          </p:cNvSpPr>
          <p:nvPr>
            <p:ph idx="1"/>
          </p:nvPr>
        </p:nvSpPr>
        <p:spPr>
          <a:xfrm>
            <a:off x="754743" y="1195754"/>
            <a:ext cx="10977712" cy="5662246"/>
          </a:xfrm>
        </p:spPr>
        <p:txBody>
          <a:bodyPr>
            <a:normAutofit/>
          </a:bodyPr>
          <a:lstStyle/>
          <a:p>
            <a:pPr algn="justLow" rtl="1">
              <a:lnSpc>
                <a:spcPct val="150000"/>
              </a:lnSpc>
            </a:pPr>
            <a:r>
              <a:rPr lang="fa-IR" sz="2400" dirty="0">
                <a:cs typeface="B Nazanin" panose="00000400000000000000" pitchFamily="2" charset="-78"/>
              </a:rPr>
              <a:t>هر چه سن خانم بالاتر رود قدرت باروری وی کاهش می یابد. با افزایش سن، به ویژه بعد از 35 سالگی ذخیره تخمک در تخمدان کاهش می یابد.</a:t>
            </a:r>
          </a:p>
          <a:p>
            <a:pPr algn="justLow" rtl="1">
              <a:lnSpc>
                <a:spcPct val="150000"/>
              </a:lnSpc>
            </a:pPr>
            <a:r>
              <a:rPr lang="fa-IR" sz="2400" dirty="0">
                <a:cs typeface="B Nazanin" panose="00000400000000000000" pitchFamily="2" charset="-78"/>
              </a:rPr>
              <a:t> در سنین بالاتر به ویژه 45-40 سالگی کیفیت تخمک ها نیز کاهش می یابند که می تواند منجر به کاهش قدرت باروری و سقط مکرر به دلیل تخمک و جنین های غیرطبیعی در یک خانم شود.</a:t>
            </a:r>
          </a:p>
          <a:p>
            <a:pPr algn="justLow" rtl="1">
              <a:lnSpc>
                <a:spcPct val="150000"/>
              </a:lnSpc>
            </a:pPr>
            <a:r>
              <a:rPr lang="fa-IR" sz="2400" dirty="0">
                <a:cs typeface="B Nazanin" panose="00000400000000000000" pitchFamily="2" charset="-78"/>
              </a:rPr>
              <a:t>به یاد داشته باشید حتی امروزه با وجود روش های پیشرفته باروری و بهبود وضعیت مراقبت دوران بارداری، شانس باروری موفق و سالم، به شدت متاثر از سن مادر است.</a:t>
            </a:r>
          </a:p>
          <a:p>
            <a:pPr algn="justLow" rtl="1">
              <a:lnSpc>
                <a:spcPct val="150000"/>
              </a:lnSpc>
            </a:pPr>
            <a:r>
              <a:rPr lang="fa-IR" sz="2400" dirty="0">
                <a:cs typeface="B Nazanin" panose="00000400000000000000" pitchFamily="2" charset="-78"/>
              </a:rPr>
              <a:t>با افزایش سن، باروری در مردان نیز کاهش می یابد، به نحوی که زمان مورد نیاز برای بارداری همسر در مردان بالای 45 سال 5 برابر مردان 25 ساله است</a:t>
            </a:r>
          </a:p>
          <a:p>
            <a:pPr marL="0" indent="0" algn="ctr" rtl="1">
              <a:lnSpc>
                <a:spcPct val="150000"/>
              </a:lnSpc>
              <a:buNone/>
            </a:pPr>
            <a:r>
              <a:rPr lang="fa-IR" sz="2400" dirty="0">
                <a:cs typeface="B Nazanin" panose="00000400000000000000" pitchFamily="2" charset="-78"/>
              </a:rPr>
              <a:t>                                              </a:t>
            </a:r>
            <a:endParaRPr lang="fa-IR" sz="2400" dirty="0">
              <a:ln w="22225">
                <a:solidFill>
                  <a:srgbClr val="C00000"/>
                </a:solidFill>
                <a:prstDash val="solid"/>
              </a:ln>
              <a:solidFill>
                <a:srgbClr val="FF0000"/>
              </a:solidFill>
              <a:cs typeface="B Nazanin" panose="00000400000000000000" pitchFamily="2" charset="-78"/>
            </a:endParaRPr>
          </a:p>
        </p:txBody>
      </p:sp>
      <p:sp>
        <p:nvSpPr>
          <p:cNvPr id="3" name="TextBox 2">
            <a:extLst>
              <a:ext uri="{FF2B5EF4-FFF2-40B4-BE49-F238E27FC236}">
                <a16:creationId xmlns:a16="http://schemas.microsoft.com/office/drawing/2014/main" id="{38F84405-3E36-4740-A6C4-C8AB1DF6DA90}"/>
              </a:ext>
            </a:extLst>
          </p:cNvPr>
          <p:cNvSpPr txBox="1"/>
          <p:nvPr/>
        </p:nvSpPr>
        <p:spPr>
          <a:xfrm>
            <a:off x="2166423" y="5895954"/>
            <a:ext cx="4498636" cy="523220"/>
          </a:xfrm>
          <a:prstGeom prst="rect">
            <a:avLst/>
          </a:prstGeom>
          <a:noFill/>
        </p:spPr>
        <p:txBody>
          <a:bodyPr wrap="square" rtlCol="0" anchor="ctr">
            <a:spAutoFit/>
          </a:bodyPr>
          <a:lstStyle/>
          <a:p>
            <a:pPr algn="r" rtl="1"/>
            <a:r>
              <a:rPr lang="fa-IR" sz="2800" b="1" dirty="0">
                <a:ln w="22225">
                  <a:solidFill>
                    <a:srgbClr val="C00000"/>
                  </a:solidFill>
                  <a:prstDash val="solid"/>
                </a:ln>
                <a:solidFill>
                  <a:srgbClr val="FF0000"/>
                </a:solidFill>
                <a:cs typeface="B Nazanin" panose="00000400000000000000" pitchFamily="2" charset="-78"/>
              </a:rPr>
              <a:t>فرزندآوری به موقع را جدی بگیرید</a:t>
            </a:r>
            <a:endParaRPr lang="en-US" sz="2800" dirty="0"/>
          </a:p>
        </p:txBody>
      </p:sp>
    </p:spTree>
    <p:extLst>
      <p:ext uri="{BB962C8B-B14F-4D97-AF65-F5344CB8AC3E}">
        <p14:creationId xmlns:p14="http://schemas.microsoft.com/office/powerpoint/2010/main" val="38543195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DFE195-D1D9-49A7-BCCF-886FAC06D8E8}"/>
              </a:ext>
            </a:extLst>
          </p:cNvPr>
          <p:cNvSpPr>
            <a:spLocks noGrp="1"/>
          </p:cNvSpPr>
          <p:nvPr>
            <p:ph type="title"/>
          </p:nvPr>
        </p:nvSpPr>
        <p:spPr>
          <a:xfrm>
            <a:off x="838200" y="365125"/>
            <a:ext cx="10515600" cy="929103"/>
          </a:xfrm>
        </p:spPr>
        <p:txBody>
          <a:bodyPr>
            <a:normAutofit/>
          </a:bodyPr>
          <a:lstStyle/>
          <a:p>
            <a:pPr algn="r" rtl="1"/>
            <a:r>
              <a:rPr lang="fa-IR" sz="3200" b="1" dirty="0">
                <a:solidFill>
                  <a:srgbClr val="C00000"/>
                </a:solidFill>
                <a:cs typeface="B Nazanin" panose="00000400000000000000" pitchFamily="2" charset="-78"/>
              </a:rPr>
              <a:t>رژیم غذایی مناسب و وزن متعادل</a:t>
            </a:r>
            <a:endParaRPr lang="en-US" sz="3200" b="1" dirty="0">
              <a:solidFill>
                <a:srgbClr val="C00000"/>
              </a:solidFill>
              <a:cs typeface="B Nazanin" panose="00000400000000000000" pitchFamily="2" charset="-78"/>
            </a:endParaRPr>
          </a:p>
        </p:txBody>
      </p:sp>
      <p:sp>
        <p:nvSpPr>
          <p:cNvPr id="3" name="Content Placeholder 2">
            <a:extLst>
              <a:ext uri="{FF2B5EF4-FFF2-40B4-BE49-F238E27FC236}">
                <a16:creationId xmlns:a16="http://schemas.microsoft.com/office/drawing/2014/main" id="{4573EE08-3437-4F44-8559-DB211D6E13F2}"/>
              </a:ext>
            </a:extLst>
          </p:cNvPr>
          <p:cNvSpPr>
            <a:spLocks noGrp="1"/>
          </p:cNvSpPr>
          <p:nvPr>
            <p:ph idx="1"/>
          </p:nvPr>
        </p:nvSpPr>
        <p:spPr>
          <a:xfrm>
            <a:off x="548640" y="1294228"/>
            <a:ext cx="11226018" cy="5317587"/>
          </a:xfrm>
        </p:spPr>
        <p:txBody>
          <a:bodyPr>
            <a:normAutofit lnSpcReduction="10000"/>
          </a:bodyPr>
          <a:lstStyle/>
          <a:p>
            <a:pPr algn="r" rtl="1">
              <a:lnSpc>
                <a:spcPct val="150000"/>
              </a:lnSpc>
              <a:buClr>
                <a:srgbClr val="00B0F0"/>
              </a:buClr>
            </a:pPr>
            <a:r>
              <a:rPr lang="fa-IR" sz="2400" dirty="0">
                <a:cs typeface="B Nazanin" panose="00000400000000000000" pitchFamily="2" charset="-78"/>
              </a:rPr>
              <a:t>در خانم هايي كه وزن خیلی زیاد يا وزن خيلي کم دارند ممكن است با مشكل عدم تخمك گذاري و ناباروری مواجه شوند. </a:t>
            </a:r>
          </a:p>
          <a:p>
            <a:pPr algn="r" rtl="1">
              <a:lnSpc>
                <a:spcPct val="150000"/>
              </a:lnSpc>
              <a:buClr>
                <a:srgbClr val="00B0F0"/>
              </a:buClr>
            </a:pPr>
            <a:r>
              <a:rPr lang="fa-IR" sz="2400" dirty="0">
                <a:cs typeface="B Nazanin" panose="00000400000000000000" pitchFamily="2" charset="-78"/>
              </a:rPr>
              <a:t>حدود 60 درصد خانم های مبتلا به سندرم تخمدان پلي كيستيك، دارای وزن بالا بوده و مستعد ناباروری هستند. </a:t>
            </a:r>
          </a:p>
          <a:p>
            <a:pPr algn="r" rtl="1">
              <a:lnSpc>
                <a:spcPct val="150000"/>
              </a:lnSpc>
              <a:buClr>
                <a:srgbClr val="00B0F0"/>
              </a:buClr>
            </a:pPr>
            <a:r>
              <a:rPr lang="fa-IR" sz="2400" dirty="0">
                <a:cs typeface="B Nazanin" panose="00000400000000000000" pitchFamily="2" charset="-78"/>
              </a:rPr>
              <a:t> رژيم غذايي متعادل ترکیبی از انواع ويتامين ها، مواد معدني و ديگر مواد مغذي مورد نیاز بدن را تامين خواهد كرد.</a:t>
            </a:r>
          </a:p>
          <a:p>
            <a:pPr algn="r" rtl="1">
              <a:lnSpc>
                <a:spcPct val="150000"/>
              </a:lnSpc>
              <a:buClr>
                <a:srgbClr val="00B0F0"/>
              </a:buClr>
            </a:pPr>
            <a:r>
              <a:rPr lang="fa-IR" sz="2400" dirty="0">
                <a:cs typeface="B Nazanin" panose="00000400000000000000" pitchFamily="2" charset="-78"/>
              </a:rPr>
              <a:t>مكمل ها و ويتامين ها مانند ويتامين </a:t>
            </a:r>
            <a:r>
              <a:rPr lang="en-US" sz="2400" dirty="0">
                <a:cs typeface="B Nazanin" panose="00000400000000000000" pitchFamily="2" charset="-78"/>
              </a:rPr>
              <a:t>C، </a:t>
            </a:r>
            <a:r>
              <a:rPr lang="fa-IR" sz="2400" dirty="0">
                <a:cs typeface="B Nazanin" panose="00000400000000000000" pitchFamily="2" charset="-78"/>
              </a:rPr>
              <a:t>ويتامين </a:t>
            </a:r>
            <a:r>
              <a:rPr lang="en-US" sz="2400" dirty="0">
                <a:cs typeface="B Nazanin" panose="00000400000000000000" pitchFamily="2" charset="-78"/>
              </a:rPr>
              <a:t>E ، </a:t>
            </a:r>
            <a:r>
              <a:rPr lang="fa-IR" sz="2400" dirty="0">
                <a:cs typeface="B Nazanin" panose="00000400000000000000" pitchFamily="2" charset="-78"/>
              </a:rPr>
              <a:t>سلنيوم، روي، اسید فوليك و كلسيم كيفيت اسپرم را افزايش مي دهند.</a:t>
            </a:r>
          </a:p>
          <a:p>
            <a:pPr algn="r" rtl="1">
              <a:lnSpc>
                <a:spcPct val="150000"/>
              </a:lnSpc>
              <a:buClr>
                <a:srgbClr val="00B0F0"/>
              </a:buClr>
            </a:pPr>
            <a:r>
              <a:rPr lang="fa-IR" sz="2400" dirty="0">
                <a:cs typeface="B Nazanin" panose="00000400000000000000" pitchFamily="2" charset="-78"/>
              </a:rPr>
              <a:t>کافئین در قهوه، چاي، شكلات و شيرشكلات ديده مي شود ومي تواند جذب آهن و كلسيم (كه دو ماده معدني مورد نياز براي بارداري و لقاح مي باشند) را كاهش دهد. همچنين مصرف زياد كافئين ممكن است خطر سقط خود به خودي را افزايش دهد. </a:t>
            </a:r>
          </a:p>
          <a:p>
            <a:pPr algn="r" rtl="1">
              <a:lnSpc>
                <a:spcPct val="150000"/>
              </a:lnSpc>
              <a:buClr>
                <a:srgbClr val="00B0F0"/>
              </a:buClr>
            </a:pPr>
            <a:endParaRPr lang="en-US" sz="2400" dirty="0">
              <a:cs typeface="B Nazanin" panose="00000400000000000000" pitchFamily="2" charset="-78"/>
            </a:endParaRPr>
          </a:p>
        </p:txBody>
      </p:sp>
    </p:spTree>
    <p:extLst>
      <p:ext uri="{BB962C8B-B14F-4D97-AF65-F5344CB8AC3E}">
        <p14:creationId xmlns:p14="http://schemas.microsoft.com/office/powerpoint/2010/main" val="61074165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DFE195-D1D9-49A7-BCCF-886FAC06D8E8}"/>
              </a:ext>
            </a:extLst>
          </p:cNvPr>
          <p:cNvSpPr>
            <a:spLocks noGrp="1"/>
          </p:cNvSpPr>
          <p:nvPr>
            <p:ph type="title"/>
          </p:nvPr>
        </p:nvSpPr>
        <p:spPr>
          <a:xfrm>
            <a:off x="838200" y="365126"/>
            <a:ext cx="10515600" cy="971306"/>
          </a:xfrm>
        </p:spPr>
        <p:txBody>
          <a:bodyPr>
            <a:normAutofit/>
          </a:bodyPr>
          <a:lstStyle/>
          <a:p>
            <a:pPr algn="r" rtl="1"/>
            <a:r>
              <a:rPr lang="fa-IR" sz="3200" b="1" dirty="0">
                <a:solidFill>
                  <a:srgbClr val="C00000"/>
                </a:solidFill>
                <a:cs typeface="B Nazanin" panose="00000400000000000000" pitchFamily="2" charset="-78"/>
              </a:rPr>
              <a:t>فعالیت فیزیکی</a:t>
            </a:r>
            <a:endParaRPr lang="en-US" sz="3200" b="1" dirty="0">
              <a:solidFill>
                <a:srgbClr val="C00000"/>
              </a:solidFill>
              <a:cs typeface="B Nazanin" panose="00000400000000000000" pitchFamily="2" charset="-78"/>
            </a:endParaRPr>
          </a:p>
        </p:txBody>
      </p:sp>
      <p:sp>
        <p:nvSpPr>
          <p:cNvPr id="3" name="Content Placeholder 2">
            <a:extLst>
              <a:ext uri="{FF2B5EF4-FFF2-40B4-BE49-F238E27FC236}">
                <a16:creationId xmlns:a16="http://schemas.microsoft.com/office/drawing/2014/main" id="{4573EE08-3437-4F44-8559-DB211D6E13F2}"/>
              </a:ext>
            </a:extLst>
          </p:cNvPr>
          <p:cNvSpPr>
            <a:spLocks noGrp="1"/>
          </p:cNvSpPr>
          <p:nvPr>
            <p:ph idx="1"/>
          </p:nvPr>
        </p:nvSpPr>
        <p:spPr/>
        <p:txBody>
          <a:bodyPr>
            <a:normAutofit/>
          </a:bodyPr>
          <a:lstStyle/>
          <a:p>
            <a:pPr algn="r" rtl="1">
              <a:lnSpc>
                <a:spcPct val="150000"/>
              </a:lnSpc>
              <a:buClr>
                <a:srgbClr val="00B0F0"/>
              </a:buClr>
            </a:pPr>
            <a:r>
              <a:rPr lang="fa-IR" sz="2400" dirty="0">
                <a:cs typeface="B Nazanin" panose="00000400000000000000" pitchFamily="2" charset="-78"/>
              </a:rPr>
              <a:t>چهار جلسه ورزش 30-20 دقیقه ای متوسط در هفته مي تواند وزن را در محدوده خاص نگه داشته و باروري را به حداكثر برساند. </a:t>
            </a:r>
            <a:endParaRPr lang="en-US" sz="2400" dirty="0">
              <a:cs typeface="B Nazanin" panose="00000400000000000000" pitchFamily="2" charset="-78"/>
            </a:endParaRPr>
          </a:p>
          <a:p>
            <a:pPr algn="r" rtl="1">
              <a:lnSpc>
                <a:spcPct val="150000"/>
              </a:lnSpc>
              <a:buClr>
                <a:srgbClr val="00B0F0"/>
              </a:buClr>
            </a:pPr>
            <a:r>
              <a:rPr lang="fa-IR" sz="2400" dirty="0">
                <a:cs typeface="B Nazanin" panose="00000400000000000000" pitchFamily="2" charset="-78"/>
              </a:rPr>
              <a:t>با توجه به این که ورزش های خيلي شديد و بدن سازي در تخمك گذاري در خانم ها و توليد اسپرم در مردان مداخله مي کند، باید از آن پرهیز نمود. </a:t>
            </a:r>
            <a:endParaRPr lang="en-US" sz="2400" dirty="0">
              <a:cs typeface="B Nazanin" panose="00000400000000000000" pitchFamily="2" charset="-78"/>
            </a:endParaRPr>
          </a:p>
          <a:p>
            <a:pPr algn="r" rtl="1">
              <a:lnSpc>
                <a:spcPct val="150000"/>
              </a:lnSpc>
              <a:buClr>
                <a:srgbClr val="00B0F0"/>
              </a:buClr>
            </a:pPr>
            <a:r>
              <a:rPr lang="fa-IR" sz="2400" dirty="0">
                <a:cs typeface="B Nazanin" panose="00000400000000000000" pitchFamily="2" charset="-78"/>
              </a:rPr>
              <a:t>روزانه 30 دقيقه پياده روي تند براي بهره مندي از تمام فوايد ورزش كافي است.</a:t>
            </a:r>
            <a:endParaRPr lang="en-US" sz="2400" dirty="0">
              <a:cs typeface="B Nazanin" panose="00000400000000000000" pitchFamily="2" charset="-78"/>
            </a:endParaRPr>
          </a:p>
        </p:txBody>
      </p:sp>
    </p:spTree>
    <p:extLst>
      <p:ext uri="{BB962C8B-B14F-4D97-AF65-F5344CB8AC3E}">
        <p14:creationId xmlns:p14="http://schemas.microsoft.com/office/powerpoint/2010/main" val="425190764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DFE195-D1D9-49A7-BCCF-886FAC06D8E8}"/>
              </a:ext>
            </a:extLst>
          </p:cNvPr>
          <p:cNvSpPr>
            <a:spLocks noGrp="1"/>
          </p:cNvSpPr>
          <p:nvPr>
            <p:ph type="title"/>
          </p:nvPr>
        </p:nvSpPr>
        <p:spPr>
          <a:xfrm>
            <a:off x="838200" y="365126"/>
            <a:ext cx="10515600" cy="971306"/>
          </a:xfrm>
        </p:spPr>
        <p:txBody>
          <a:bodyPr>
            <a:normAutofit/>
          </a:bodyPr>
          <a:lstStyle/>
          <a:p>
            <a:pPr algn="r" rtl="1"/>
            <a:r>
              <a:rPr lang="fa-IR" sz="3200" b="1" dirty="0">
                <a:solidFill>
                  <a:srgbClr val="C00000"/>
                </a:solidFill>
                <a:cs typeface="B Nazanin" panose="00000400000000000000" pitchFamily="2" charset="-78"/>
              </a:rPr>
              <a:t>مصرف سیگار</a:t>
            </a:r>
            <a:endParaRPr lang="en-US" sz="3200" b="1" dirty="0">
              <a:solidFill>
                <a:srgbClr val="C00000"/>
              </a:solidFill>
              <a:cs typeface="B Nazanin" panose="00000400000000000000" pitchFamily="2" charset="-78"/>
            </a:endParaRPr>
          </a:p>
        </p:txBody>
      </p:sp>
      <p:sp>
        <p:nvSpPr>
          <p:cNvPr id="3" name="Content Placeholder 2">
            <a:extLst>
              <a:ext uri="{FF2B5EF4-FFF2-40B4-BE49-F238E27FC236}">
                <a16:creationId xmlns:a16="http://schemas.microsoft.com/office/drawing/2014/main" id="{4573EE08-3437-4F44-8559-DB211D6E13F2}"/>
              </a:ext>
            </a:extLst>
          </p:cNvPr>
          <p:cNvSpPr>
            <a:spLocks noGrp="1"/>
          </p:cNvSpPr>
          <p:nvPr>
            <p:ph idx="1"/>
          </p:nvPr>
        </p:nvSpPr>
        <p:spPr/>
        <p:txBody>
          <a:bodyPr>
            <a:normAutofit/>
          </a:bodyPr>
          <a:lstStyle/>
          <a:p>
            <a:pPr algn="r" rtl="1">
              <a:lnSpc>
                <a:spcPct val="150000"/>
              </a:lnSpc>
              <a:spcBef>
                <a:spcPts val="600"/>
              </a:spcBef>
              <a:buClr>
                <a:srgbClr val="00B0F0"/>
              </a:buClr>
            </a:pPr>
            <a:r>
              <a:rPr lang="fa-IR" sz="2400" dirty="0">
                <a:cs typeface="B Nazanin" panose="00000400000000000000" pitchFamily="2" charset="-78"/>
              </a:rPr>
              <a:t>مدت زمان لازم برای باردار شدن يك خانم سيگاري دو برابر يك خانم غير سيگاري است</a:t>
            </a:r>
          </a:p>
          <a:p>
            <a:pPr algn="r" rtl="1">
              <a:lnSpc>
                <a:spcPct val="150000"/>
              </a:lnSpc>
              <a:spcBef>
                <a:spcPts val="600"/>
              </a:spcBef>
              <a:buClr>
                <a:srgbClr val="00B0F0"/>
              </a:buClr>
            </a:pPr>
            <a:r>
              <a:rPr lang="fa-IR" sz="2400" dirty="0">
                <a:cs typeface="B Nazanin" panose="00000400000000000000" pitchFamily="2" charset="-78"/>
              </a:rPr>
              <a:t>همچنين سيگار شانس موفقيت درمان هاي ناباروري را كاهش مي دهد. </a:t>
            </a:r>
          </a:p>
          <a:p>
            <a:pPr algn="r" rtl="1">
              <a:lnSpc>
                <a:spcPct val="150000"/>
              </a:lnSpc>
              <a:spcBef>
                <a:spcPts val="600"/>
              </a:spcBef>
              <a:buClr>
                <a:srgbClr val="00B0F0"/>
              </a:buClr>
            </a:pPr>
            <a:r>
              <a:rPr lang="fa-IR" sz="2400" dirty="0">
                <a:cs typeface="B Nazanin" panose="00000400000000000000" pitchFamily="2" charset="-78"/>
              </a:rPr>
              <a:t>اين اثرات حتي زماني كه خود بیمار سيگار نمي كشد ولي مکرراً در معرض دود سیگار قرار دارد (دود دست دوم سيگار)، نیز ايجاد مي شود. </a:t>
            </a:r>
          </a:p>
          <a:p>
            <a:pPr algn="r" rtl="1">
              <a:lnSpc>
                <a:spcPct val="150000"/>
              </a:lnSpc>
              <a:spcBef>
                <a:spcPts val="600"/>
              </a:spcBef>
              <a:buClr>
                <a:srgbClr val="00B0F0"/>
              </a:buClr>
            </a:pPr>
            <a:r>
              <a:rPr lang="fa-IR" sz="2400" dirty="0">
                <a:cs typeface="B Nazanin" panose="00000400000000000000" pitchFamily="2" charset="-78"/>
              </a:rPr>
              <a:t>ترك سيگار حداقل دو ماه قبل از لقاح خارج رحمی (</a:t>
            </a:r>
            <a:r>
              <a:rPr lang="en-US" sz="2400" dirty="0">
                <a:cs typeface="B Nazanin" panose="00000400000000000000" pitchFamily="2" charset="-78"/>
              </a:rPr>
              <a:t>IVF)، </a:t>
            </a:r>
            <a:r>
              <a:rPr lang="fa-IR" sz="2400" dirty="0">
                <a:cs typeface="B Nazanin" panose="00000400000000000000" pitchFamily="2" charset="-78"/>
              </a:rPr>
              <a:t>احتمال موفقيت آن را افزايش مي دهد. </a:t>
            </a:r>
          </a:p>
          <a:p>
            <a:pPr algn="r" rtl="1">
              <a:lnSpc>
                <a:spcPct val="150000"/>
              </a:lnSpc>
              <a:spcBef>
                <a:spcPts val="600"/>
              </a:spcBef>
              <a:buClr>
                <a:srgbClr val="00B0F0"/>
              </a:buClr>
            </a:pPr>
            <a:r>
              <a:rPr lang="fa-IR" sz="2400" dirty="0">
                <a:cs typeface="B Nazanin" panose="00000400000000000000" pitchFamily="2" charset="-78"/>
              </a:rPr>
              <a:t>سيگار احتمال سقط خود به خودي و ديگر عوارض بارداري از جمله زايمان زودرس، تاخير رشد داخل رحمي جنين، مشكلات سلامت شيرخواران و مرگ ناگهاني شيرخوار را افزايش مي دهد.</a:t>
            </a:r>
            <a:endParaRPr lang="en-US" sz="2400" dirty="0">
              <a:cs typeface="B Nazanin" panose="00000400000000000000" pitchFamily="2" charset="-78"/>
            </a:endParaRPr>
          </a:p>
        </p:txBody>
      </p:sp>
    </p:spTree>
    <p:extLst>
      <p:ext uri="{BB962C8B-B14F-4D97-AF65-F5344CB8AC3E}">
        <p14:creationId xmlns:p14="http://schemas.microsoft.com/office/powerpoint/2010/main" val="95672641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DFE195-D1D9-49A7-BCCF-886FAC06D8E8}"/>
              </a:ext>
            </a:extLst>
          </p:cNvPr>
          <p:cNvSpPr>
            <a:spLocks noGrp="1"/>
          </p:cNvSpPr>
          <p:nvPr>
            <p:ph type="title"/>
          </p:nvPr>
        </p:nvSpPr>
        <p:spPr>
          <a:xfrm>
            <a:off x="838200" y="365126"/>
            <a:ext cx="10515600" cy="971306"/>
          </a:xfrm>
        </p:spPr>
        <p:txBody>
          <a:bodyPr>
            <a:normAutofit/>
          </a:bodyPr>
          <a:lstStyle/>
          <a:p>
            <a:pPr algn="r" rtl="1"/>
            <a:r>
              <a:rPr lang="fa-IR" sz="3200" b="1" dirty="0">
                <a:solidFill>
                  <a:srgbClr val="C00000"/>
                </a:solidFill>
                <a:cs typeface="B Nazanin" panose="00000400000000000000" pitchFamily="2" charset="-78"/>
              </a:rPr>
              <a:t>مصرف داروها</a:t>
            </a:r>
            <a:endParaRPr lang="en-US" sz="3200" b="1" dirty="0">
              <a:solidFill>
                <a:srgbClr val="C00000"/>
              </a:solidFill>
              <a:cs typeface="B Nazanin" panose="00000400000000000000" pitchFamily="2" charset="-78"/>
            </a:endParaRPr>
          </a:p>
        </p:txBody>
      </p:sp>
      <p:sp>
        <p:nvSpPr>
          <p:cNvPr id="3" name="Content Placeholder 2">
            <a:extLst>
              <a:ext uri="{FF2B5EF4-FFF2-40B4-BE49-F238E27FC236}">
                <a16:creationId xmlns:a16="http://schemas.microsoft.com/office/drawing/2014/main" id="{4573EE08-3437-4F44-8559-DB211D6E13F2}"/>
              </a:ext>
            </a:extLst>
          </p:cNvPr>
          <p:cNvSpPr>
            <a:spLocks noGrp="1"/>
          </p:cNvSpPr>
          <p:nvPr>
            <p:ph idx="1"/>
          </p:nvPr>
        </p:nvSpPr>
        <p:spPr/>
        <p:txBody>
          <a:bodyPr>
            <a:normAutofit/>
          </a:bodyPr>
          <a:lstStyle/>
          <a:p>
            <a:pPr algn="r" rtl="1">
              <a:lnSpc>
                <a:spcPct val="150000"/>
              </a:lnSpc>
              <a:spcBef>
                <a:spcPts val="600"/>
              </a:spcBef>
              <a:buClr>
                <a:srgbClr val="00B0F0"/>
              </a:buClr>
            </a:pPr>
            <a:r>
              <a:rPr lang="fa-IR" sz="2400" dirty="0">
                <a:cs typeface="B Nazanin" panose="00000400000000000000" pitchFamily="2" charset="-78"/>
              </a:rPr>
              <a:t>داروهايي نظير داروهاي زخم معده، داروهای بيماري قلبي، آنتي بيوتيك ها و کورتون ها (استرویید ها) با توليد اسپرم تداخل دارند. برخي از مواد نظير ژل هاي توليد شده از موادنفتي، وازلين و رنگ های شیمیایی حاوی سرب و ... براي اسپرم سمي هستند و توصیه می شود تا حد امکان از تماس با آن ها پرهیز گردد. </a:t>
            </a:r>
          </a:p>
          <a:p>
            <a:pPr algn="r" rtl="1">
              <a:lnSpc>
                <a:spcPct val="150000"/>
              </a:lnSpc>
              <a:spcBef>
                <a:spcPts val="600"/>
              </a:spcBef>
              <a:buClr>
                <a:srgbClr val="00B0F0"/>
              </a:buClr>
            </a:pPr>
            <a:r>
              <a:rPr lang="fa-IR" sz="2400" dirty="0">
                <a:cs typeface="B Nazanin" panose="00000400000000000000" pitchFamily="2" charset="-78"/>
              </a:rPr>
              <a:t>با توجه به اينكه برخي از داروها مي توانند تاثير منفي در توليد اسپرم داشته باشند، لازم است آقايان در سنين باروري از مصرف خود سرانه دارو نیز پرهیز نمایند.</a:t>
            </a:r>
          </a:p>
          <a:p>
            <a:pPr algn="r" rtl="1">
              <a:lnSpc>
                <a:spcPct val="150000"/>
              </a:lnSpc>
              <a:spcBef>
                <a:spcPts val="600"/>
              </a:spcBef>
              <a:buClr>
                <a:srgbClr val="00B0F0"/>
              </a:buClr>
            </a:pPr>
            <a:endParaRPr lang="en-US" sz="2400" dirty="0">
              <a:cs typeface="B Nazanin" panose="00000400000000000000" pitchFamily="2" charset="-78"/>
            </a:endParaRPr>
          </a:p>
        </p:txBody>
      </p:sp>
    </p:spTree>
    <p:extLst>
      <p:ext uri="{BB962C8B-B14F-4D97-AF65-F5344CB8AC3E}">
        <p14:creationId xmlns:p14="http://schemas.microsoft.com/office/powerpoint/2010/main" val="58899465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3704</TotalTime>
  <Words>1191</Words>
  <Application>Microsoft Office PowerPoint</Application>
  <PresentationFormat>Widescreen</PresentationFormat>
  <Paragraphs>46</Paragraphs>
  <Slides>14</Slides>
  <Notes>2</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14</vt:i4>
      </vt:variant>
    </vt:vector>
  </HeadingPairs>
  <TitlesOfParts>
    <vt:vector size="21" baseType="lpstr">
      <vt:lpstr>Arial</vt:lpstr>
      <vt:lpstr>B Nazanin</vt:lpstr>
      <vt:lpstr>B Titr</vt:lpstr>
      <vt:lpstr>Calibri</vt:lpstr>
      <vt:lpstr>Calibri Light</vt:lpstr>
      <vt:lpstr>IranNastaliq</vt:lpstr>
      <vt:lpstr>Office Theme</vt:lpstr>
      <vt:lpstr>پیشگیری از ناباروری</vt:lpstr>
      <vt:lpstr>PowerPoint Presentation</vt:lpstr>
      <vt:lpstr>عواملی که بر باروری موفق  و سالم تاثیرمی گذارد</vt:lpstr>
      <vt:lpstr>PowerPoint Presentation</vt:lpstr>
      <vt:lpstr>اهمیت ازدواج در سنین جوانی و فرزندآوری بهنگام در باروری موفق و سالم</vt:lpstr>
      <vt:lpstr>رژیم غذایی مناسب و وزن متعادل</vt:lpstr>
      <vt:lpstr>فعالیت فیزیکی</vt:lpstr>
      <vt:lpstr>مصرف سیگار</vt:lpstr>
      <vt:lpstr>مصرف داروها</vt:lpstr>
      <vt:lpstr>عوامل مواجه شغلی، فیزیکی و شیمیایی که منجر به خطر ناباروری می شود را مدیریت کنید و  از تماس مستقیم با  مواد شیمیایی و آلوده کننده های محیطی پرهیز کنید.</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ترویج رفتار باروری سالم</dc:title>
  <dc:creator>kevin salari</dc:creator>
  <cp:lastModifiedBy>Zahra Mousa Abadi</cp:lastModifiedBy>
  <cp:revision>110</cp:revision>
  <dcterms:created xsi:type="dcterms:W3CDTF">2021-12-16T01:48:18Z</dcterms:created>
  <dcterms:modified xsi:type="dcterms:W3CDTF">2021-12-27T05:48:11Z</dcterms:modified>
</cp:coreProperties>
</file>