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68" r:id="rId1"/>
  </p:sldMasterIdLst>
  <p:notesMasterIdLst>
    <p:notesMasterId r:id="rId76"/>
  </p:notesMasterIdLst>
  <p:handoutMasterIdLst>
    <p:handoutMasterId r:id="rId77"/>
  </p:handoutMasterIdLst>
  <p:sldIdLst>
    <p:sldId id="536" r:id="rId2"/>
    <p:sldId id="556" r:id="rId3"/>
    <p:sldId id="557" r:id="rId4"/>
    <p:sldId id="558" r:id="rId5"/>
    <p:sldId id="561" r:id="rId6"/>
    <p:sldId id="560" r:id="rId7"/>
    <p:sldId id="792" r:id="rId8"/>
    <p:sldId id="562" r:id="rId9"/>
    <p:sldId id="806" r:id="rId10"/>
    <p:sldId id="564" r:id="rId11"/>
    <p:sldId id="807" r:id="rId12"/>
    <p:sldId id="590" r:id="rId13"/>
    <p:sldId id="591" r:id="rId14"/>
    <p:sldId id="801" r:id="rId15"/>
    <p:sldId id="794" r:id="rId16"/>
    <p:sldId id="795" r:id="rId17"/>
    <p:sldId id="796" r:id="rId18"/>
    <p:sldId id="797" r:id="rId19"/>
    <p:sldId id="798" r:id="rId20"/>
    <p:sldId id="799" r:id="rId21"/>
    <p:sldId id="800" r:id="rId22"/>
    <p:sldId id="805" r:id="rId23"/>
    <p:sldId id="802" r:id="rId24"/>
    <p:sldId id="803" r:id="rId25"/>
    <p:sldId id="804" r:id="rId26"/>
    <p:sldId id="616" r:id="rId27"/>
    <p:sldId id="617" r:id="rId28"/>
    <p:sldId id="720" r:id="rId29"/>
    <p:sldId id="707" r:id="rId30"/>
    <p:sldId id="758" r:id="rId31"/>
    <p:sldId id="759" r:id="rId32"/>
    <p:sldId id="761" r:id="rId33"/>
    <p:sldId id="773" r:id="rId34"/>
    <p:sldId id="772" r:id="rId35"/>
    <p:sldId id="768" r:id="rId36"/>
    <p:sldId id="769" r:id="rId37"/>
    <p:sldId id="770" r:id="rId38"/>
    <p:sldId id="774" r:id="rId39"/>
    <p:sldId id="709" r:id="rId40"/>
    <p:sldId id="705" r:id="rId41"/>
    <p:sldId id="775" r:id="rId42"/>
    <p:sldId id="625" r:id="rId43"/>
    <p:sldId id="722" r:id="rId44"/>
    <p:sldId id="723" r:id="rId45"/>
    <p:sldId id="724" r:id="rId46"/>
    <p:sldId id="725" r:id="rId47"/>
    <p:sldId id="781" r:id="rId48"/>
    <p:sldId id="782" r:id="rId49"/>
    <p:sldId id="719" r:id="rId50"/>
    <p:sldId id="708" r:id="rId51"/>
    <p:sldId id="771" r:id="rId52"/>
    <p:sldId id="783" r:id="rId53"/>
    <p:sldId id="784" r:id="rId54"/>
    <p:sldId id="715" r:id="rId55"/>
    <p:sldId id="716" r:id="rId56"/>
    <p:sldId id="717" r:id="rId57"/>
    <p:sldId id="712" r:id="rId58"/>
    <p:sldId id="729" r:id="rId59"/>
    <p:sldId id="731" r:id="rId60"/>
    <p:sldId id="777" r:id="rId61"/>
    <p:sldId id="778" r:id="rId62"/>
    <p:sldId id="732" r:id="rId63"/>
    <p:sldId id="734" r:id="rId64"/>
    <p:sldId id="736" r:id="rId65"/>
    <p:sldId id="738" r:id="rId66"/>
    <p:sldId id="779" r:id="rId67"/>
    <p:sldId id="740" r:id="rId68"/>
    <p:sldId id="742" r:id="rId69"/>
    <p:sldId id="744" r:id="rId70"/>
    <p:sldId id="746" r:id="rId71"/>
    <p:sldId id="785" r:id="rId72"/>
    <p:sldId id="786" r:id="rId73"/>
    <p:sldId id="808" r:id="rId74"/>
    <p:sldId id="763" r:id="rId7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D9C6"/>
    <a:srgbClr val="FFFFFF"/>
    <a:srgbClr val="EEF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700" autoAdjust="0"/>
    <p:restoredTop sz="89469" autoAdjust="0"/>
  </p:normalViewPr>
  <p:slideViewPr>
    <p:cSldViewPr>
      <p:cViewPr varScale="1">
        <p:scale>
          <a:sx n="66" d="100"/>
          <a:sy n="66" d="100"/>
        </p:scale>
        <p:origin x="78" y="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88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9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E:\&#1591;&#1585;&#1581;%20&#1607;&#1575;&#1740;%2097\&#1662;&#1740;&#1588;%20&#1576;&#1740;&#1606;&#1740;%20&#1583;&#1705;&#1578;&#1585;%20&#1593;&#1576;&#1575;&#1587;&#1740;\for%20DR\final\&#1580;&#1604;&#1587;&#1607;%20&#1662;&#1606;&#1580;&#1605;\&#1576;&#1575;&#1585;&#1608;&#1585;&#1740;%20&#1705;&#1604;%20%20&#1705;&#1588;&#1608;&#1585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TFR</c:v>
                </c:pt>
              </c:strCache>
            </c:strRef>
          </c:tx>
          <c:spPr>
            <a:ln w="57150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5000000000000012E-2"/>
                  <c:y val="-6.9444444444444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AB2-4EA6-A7EA-C15F503C86C5}"/>
                </c:ext>
              </c:extLst>
            </c:dLbl>
            <c:dLbl>
              <c:idx val="1"/>
              <c:layout>
                <c:manualLayout>
                  <c:x val="-2.4154589371980675E-3"/>
                  <c:y val="6.6920959286131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AB2-4EA6-A7EA-C15F503C86C5}"/>
                </c:ext>
              </c:extLst>
            </c:dLbl>
            <c:dLbl>
              <c:idx val="2"/>
              <c:layout>
                <c:manualLayout>
                  <c:x val="-3.888888888888889E-2"/>
                  <c:y val="-7.8703703703703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AB2-4EA6-A7EA-C15F503C86C5}"/>
                </c:ext>
              </c:extLst>
            </c:dLbl>
            <c:dLbl>
              <c:idx val="3"/>
              <c:layout>
                <c:manualLayout>
                  <c:x val="0"/>
                  <c:y val="-6.9444444444444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AB2-4EA6-A7EA-C15F503C86C5}"/>
                </c:ext>
              </c:extLst>
            </c:dLbl>
            <c:dLbl>
              <c:idx val="4"/>
              <c:layout>
                <c:manualLayout>
                  <c:x val="-2.7777777777777776E-2"/>
                  <c:y val="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AB2-4EA6-A7EA-C15F503C86C5}"/>
                </c:ext>
              </c:extLst>
            </c:dLbl>
            <c:dLbl>
              <c:idx val="5"/>
              <c:layout>
                <c:manualLayout>
                  <c:x val="1.2077294685990338E-3"/>
                  <c:y val="-1.6061030228671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AB2-4EA6-A7EA-C15F503C86C5}"/>
                </c:ext>
              </c:extLst>
            </c:dLbl>
            <c:dLbl>
              <c:idx val="6"/>
              <c:layout>
                <c:manualLayout>
                  <c:x val="-6.1111111111111109E-2"/>
                  <c:y val="0.101851851851851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BAB2-4EA6-A7EA-C15F503C86C5}"/>
                </c:ext>
              </c:extLst>
            </c:dLbl>
            <c:dLbl>
              <c:idx val="7"/>
              <c:layout>
                <c:manualLayout>
                  <c:x val="8.3333333333332309E-3"/>
                  <c:y val="-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AB2-4EA6-A7EA-C15F503C86C5}"/>
                </c:ext>
              </c:extLst>
            </c:dLbl>
            <c:dLbl>
              <c:idx val="8"/>
              <c:layout>
                <c:manualLayout>
                  <c:x val="8.3333333333333332E-3"/>
                  <c:y val="-3.7037037037037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BAB2-4EA6-A7EA-C15F503C86C5}"/>
                </c:ext>
              </c:extLst>
            </c:dLbl>
            <c:dLbl>
              <c:idx val="9"/>
              <c:layout>
                <c:manualLayout>
                  <c:x val="-2.7777777777777779E-3"/>
                  <c:y val="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BAB2-4EA6-A7EA-C15F503C86C5}"/>
                </c:ext>
              </c:extLst>
            </c:dLbl>
            <c:dLbl>
              <c:idx val="10"/>
              <c:layout>
                <c:manualLayout>
                  <c:x val="8.3333333333333332E-3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BAB2-4EA6-A7EA-C15F503C86C5}"/>
                </c:ext>
              </c:extLst>
            </c:dLbl>
            <c:dLbl>
              <c:idx val="11"/>
              <c:layout>
                <c:manualLayout>
                  <c:x val="-1.0185067526415994E-16"/>
                  <c:y val="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BAB2-4EA6-A7EA-C15F503C86C5}"/>
                </c:ext>
              </c:extLst>
            </c:dLbl>
            <c:dLbl>
              <c:idx val="12"/>
              <c:layout>
                <c:manualLayout>
                  <c:x val="0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BAB2-4EA6-A7EA-C15F503C86C5}"/>
                </c:ext>
              </c:extLst>
            </c:dLbl>
            <c:dLbl>
              <c:idx val="13"/>
              <c:layout>
                <c:manualLayout>
                  <c:x val="-5.5555555555555558E-3"/>
                  <c:y val="0.106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BAB2-4EA6-A7EA-C15F503C86C5}"/>
                </c:ext>
              </c:extLst>
            </c:dLbl>
            <c:dLbl>
              <c:idx val="14"/>
              <c:layout>
                <c:manualLayout>
                  <c:x val="-1.5700483091787617E-2"/>
                  <c:y val="-8.83356662576936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A85-4A69-9EB4-0E19227A70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5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Sheet1!$B$3:$B$17</c:f>
              <c:strCache>
                <c:ptCount val="15"/>
                <c:pt idx="0">
                  <c:v>51-53</c:v>
                </c:pt>
                <c:pt idx="1">
                  <c:v>54-56</c:v>
                </c:pt>
                <c:pt idx="2">
                  <c:v>57-59</c:v>
                </c:pt>
                <c:pt idx="3">
                  <c:v>60-62</c:v>
                </c:pt>
                <c:pt idx="4">
                  <c:v>63-65</c:v>
                </c:pt>
                <c:pt idx="5">
                  <c:v>66-68</c:v>
                </c:pt>
                <c:pt idx="6">
                  <c:v>69-71</c:v>
                </c:pt>
                <c:pt idx="7">
                  <c:v>72-74</c:v>
                </c:pt>
                <c:pt idx="8">
                  <c:v>75-77</c:v>
                </c:pt>
                <c:pt idx="9">
                  <c:v>78-80</c:v>
                </c:pt>
                <c:pt idx="10">
                  <c:v>81-83</c:v>
                </c:pt>
                <c:pt idx="11">
                  <c:v>85-90</c:v>
                </c:pt>
                <c:pt idx="12">
                  <c:v>90-95</c:v>
                </c:pt>
                <c:pt idx="13">
                  <c:v>96-98</c:v>
                </c:pt>
                <c:pt idx="14">
                  <c:v>99</c:v>
                </c:pt>
              </c:strCache>
            </c:strRef>
          </c:cat>
          <c:val>
            <c:numRef>
              <c:f>Sheet1!$C$3:$C$17</c:f>
              <c:numCache>
                <c:formatCode>General</c:formatCode>
                <c:ptCount val="15"/>
                <c:pt idx="0">
                  <c:v>5.9</c:v>
                </c:pt>
                <c:pt idx="1">
                  <c:v>6</c:v>
                </c:pt>
                <c:pt idx="2">
                  <c:v>6.6</c:v>
                </c:pt>
                <c:pt idx="3">
                  <c:v>6.8</c:v>
                </c:pt>
                <c:pt idx="4">
                  <c:v>6.5</c:v>
                </c:pt>
                <c:pt idx="5">
                  <c:v>5.5</c:v>
                </c:pt>
                <c:pt idx="6">
                  <c:v>4.5999999999999996</c:v>
                </c:pt>
                <c:pt idx="7">
                  <c:v>3.3</c:v>
                </c:pt>
                <c:pt idx="8">
                  <c:v>2.5</c:v>
                </c:pt>
                <c:pt idx="9">
                  <c:v>2.1</c:v>
                </c:pt>
                <c:pt idx="10">
                  <c:v>2</c:v>
                </c:pt>
                <c:pt idx="11">
                  <c:v>1.8</c:v>
                </c:pt>
                <c:pt idx="12">
                  <c:v>2.0099999999999998</c:v>
                </c:pt>
                <c:pt idx="13">
                  <c:v>1.74</c:v>
                </c:pt>
                <c:pt idx="14">
                  <c:v>1.65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BAB2-4EA6-A7EA-C15F503C86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7096816"/>
        <c:axId val="587099536"/>
      </c:lineChart>
      <c:catAx>
        <c:axId val="58709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7099536"/>
        <c:crosses val="autoZero"/>
        <c:auto val="1"/>
        <c:lblAlgn val="ctr"/>
        <c:lblOffset val="100"/>
        <c:noMultiLvlLbl val="0"/>
      </c:catAx>
      <c:valAx>
        <c:axId val="58709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7096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8100"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685191228752348E-2"/>
          <c:y val="9.1610311696968719E-2"/>
          <c:w val="0.88339392206089085"/>
          <c:h val="0.7526991477924405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کل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-4.0517277456648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236-4211-946F-9B88771F9FC6}"/>
                </c:ext>
              </c:extLst>
            </c:dLbl>
            <c:dLbl>
              <c:idx val="1"/>
              <c:layout>
                <c:manualLayout>
                  <c:x val="-1.3227696922564159E-2"/>
                  <c:y val="8.8184662699764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236-4211-946F-9B88771F9FC6}"/>
                </c:ext>
              </c:extLst>
            </c:dLbl>
            <c:dLbl>
              <c:idx val="2"/>
              <c:layout>
                <c:manualLayout>
                  <c:x val="6.613848461281999E-3"/>
                  <c:y val="-4.7667385243115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236-4211-946F-9B88771F9FC6}"/>
                </c:ext>
              </c:extLst>
            </c:dLbl>
            <c:dLbl>
              <c:idx val="3"/>
              <c:layout>
                <c:manualLayout>
                  <c:x val="6.613848461281999E-3"/>
                  <c:y val="8.3417924175452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236-4211-946F-9B88771F9FC6}"/>
                </c:ext>
              </c:extLst>
            </c:dLbl>
            <c:dLbl>
              <c:idx val="4"/>
              <c:layout>
                <c:manualLayout>
                  <c:x val="-6.6138484612822419E-3"/>
                  <c:y val="-5.0050754505271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236-4211-946F-9B88771F9F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70</c:v>
                </c:pt>
                <c:pt idx="1">
                  <c:v>75</c:v>
                </c:pt>
                <c:pt idx="2">
                  <c:v>85</c:v>
                </c:pt>
                <c:pt idx="3">
                  <c:v>90</c:v>
                </c:pt>
                <c:pt idx="4">
                  <c:v>95</c:v>
                </c:pt>
                <c:pt idx="5">
                  <c:v>98</c:v>
                </c:pt>
                <c:pt idx="6">
                  <c:v>99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2.46</c:v>
                </c:pt>
                <c:pt idx="1">
                  <c:v>1.47</c:v>
                </c:pt>
                <c:pt idx="2">
                  <c:v>1.62</c:v>
                </c:pt>
                <c:pt idx="3">
                  <c:v>1.29</c:v>
                </c:pt>
                <c:pt idx="4">
                  <c:v>1.24</c:v>
                </c:pt>
                <c:pt idx="5">
                  <c:v>0.97</c:v>
                </c:pt>
                <c:pt idx="6">
                  <c:v>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75F-445C-BC30-BBC587D6CCF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87097904"/>
        <c:axId val="587098448"/>
      </c:lineChart>
      <c:catAx>
        <c:axId val="58709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7098448"/>
        <c:crosses val="autoZero"/>
        <c:auto val="1"/>
        <c:lblAlgn val="ctr"/>
        <c:lblOffset val="100"/>
        <c:noMultiLvlLbl val="0"/>
      </c:catAx>
      <c:valAx>
        <c:axId val="587098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7097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B Nazanin" panose="00000400000000000000" pitchFamily="2" charset="-78"/>
              </a:defRPr>
            </a:pPr>
            <a:r>
              <a:rPr lang="fa-IR" sz="1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تعداد</a:t>
            </a:r>
            <a:r>
              <a:rPr lang="fa-IR" sz="1800" b="1" baseline="0" dirty="0" smtClean="0">
                <a:solidFill>
                  <a:srgbClr val="FF0000"/>
                </a:solidFill>
                <a:cs typeface="B Nazanin" panose="00000400000000000000" pitchFamily="2" charset="-78"/>
              </a:rPr>
              <a:t> نوزادان متولد شده در بازه 60 ساله اخیر</a:t>
            </a:r>
            <a:endParaRPr lang="en-US" sz="1800" b="1" dirty="0">
              <a:solidFill>
                <a:srgbClr val="FF0000"/>
              </a:solidFill>
              <a:cs typeface="B Nazanin" panose="00000400000000000000" pitchFamily="2" charset="-78"/>
            </a:endParaRPr>
          </a:p>
        </c:rich>
      </c:tx>
      <c:layout>
        <c:manualLayout>
          <c:xMode val="edge"/>
          <c:yMode val="edge"/>
          <c:x val="0.33866458652490117"/>
          <c:y val="0.10468799878533204"/>
        </c:manualLayout>
      </c:layout>
      <c:overlay val="0"/>
      <c:spPr>
        <a:solidFill>
          <a:schemeClr val="accent5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B Nazanin" panose="00000400000000000000" pitchFamily="2" charset="-78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3596910724121037E-2"/>
          <c:y val="7.6481403654135E-2"/>
          <c:w val="0.89996388552877604"/>
          <c:h val="0.8108323493627580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AE2-4F13-974E-34CA0289D5E1}"/>
              </c:ext>
            </c:extLst>
          </c:dPt>
          <c:dPt>
            <c:idx val="3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ECB-4770-B8DD-7AB342C4DD8B}"/>
              </c:ext>
            </c:extLst>
          </c:dPt>
          <c:dPt>
            <c:idx val="4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AE2-4F13-974E-34CA0289D5E1}"/>
              </c:ext>
            </c:extLst>
          </c:dPt>
          <c:dPt>
            <c:idx val="57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AE2-4F13-974E-34CA0289D5E1}"/>
              </c:ext>
            </c:extLst>
          </c:dPt>
          <c:dLbls>
            <c:dLbl>
              <c:idx val="9"/>
              <c:layout>
                <c:manualLayout>
                  <c:x val="-6.2674464285829845E-2"/>
                  <c:y val="-4.0524386626580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ECB-4770-B8DD-7AB342C4DD8B}"/>
                </c:ext>
              </c:extLst>
            </c:dLbl>
            <c:dLbl>
              <c:idx val="10"/>
              <c:layout>
                <c:manualLayout>
                  <c:x val="-1.0274502341939321E-3"/>
                  <c:y val="-3.2081806079375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ECB-4770-B8DD-7AB342C4DD8B}"/>
                </c:ext>
              </c:extLst>
            </c:dLbl>
            <c:dLbl>
              <c:idx val="19"/>
              <c:layout>
                <c:manualLayout>
                  <c:x val="-1.9240286432820674E-2"/>
                  <c:y val="-8.2997327584080127E-2"/>
                </c:manualLayout>
              </c:layout>
              <c:spPr>
                <a:noFill/>
                <a:ln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AE2-4F13-974E-34CA0289D5E1}"/>
                </c:ext>
              </c:extLst>
            </c:dLbl>
            <c:dLbl>
              <c:idx val="21"/>
              <c:layout>
                <c:manualLayout>
                  <c:x val="-6.6784265222605624E-2"/>
                  <c:y val="-1.8573677203849233E-2"/>
                </c:manualLayout>
              </c:layout>
              <c:spPr>
                <a:noFill/>
                <a:ln>
                  <a:solidFill>
                    <a:srgbClr val="CE10BC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9C0C8E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3AE2-4F13-974E-34CA0289D5E1}"/>
                </c:ext>
              </c:extLst>
            </c:dLbl>
            <c:dLbl>
              <c:idx val="27"/>
              <c:layout>
                <c:manualLayout>
                  <c:x val="1.2329402810327185E-2"/>
                  <c:y val="-5.4032515502106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AE2-4F13-974E-34CA0289D5E1}"/>
                </c:ext>
              </c:extLst>
            </c:dLbl>
            <c:dLbl>
              <c:idx val="32"/>
              <c:layout>
                <c:manualLayout>
                  <c:x val="1.8494104215490779E-2"/>
                  <c:y val="-8.9491353800364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ECB-4770-B8DD-7AB342C4DD8B}"/>
                </c:ext>
              </c:extLst>
            </c:dLbl>
            <c:dLbl>
              <c:idx val="41"/>
              <c:layout>
                <c:manualLayout>
                  <c:x val="0"/>
                  <c:y val="-0.11144206322309533"/>
                </c:manualLayout>
              </c:layout>
              <c:spPr>
                <a:noFill/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AE2-4F13-974E-34CA0289D5E1}"/>
                </c:ext>
              </c:extLst>
            </c:dLbl>
            <c:dLbl>
              <c:idx val="42"/>
              <c:layout>
                <c:manualLayout>
                  <c:x val="3.0823507025817962E-2"/>
                  <c:y val="-4.0524386626580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6ECB-4770-B8DD-7AB342C4DD8B}"/>
                </c:ext>
              </c:extLst>
            </c:dLbl>
            <c:dLbl>
              <c:idx val="55"/>
              <c:layout>
                <c:manualLayout>
                  <c:x val="-0.1714406279123408"/>
                  <c:y val="-0.137322513432940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3AE2-4F13-974E-34CA0289D5E1}"/>
                </c:ext>
              </c:extLst>
            </c:dLbl>
            <c:dLbl>
              <c:idx val="56"/>
              <c:layout>
                <c:manualLayout>
                  <c:x val="-0.15344994473635457"/>
                  <c:y val="-0.2826057522822835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 b="1" dirty="0" smtClean="0">
                        <a:solidFill>
                          <a:srgbClr val="0070C0"/>
                        </a:solidFill>
                      </a:rPr>
                      <a:t>1.570.219</a:t>
                    </a:r>
                    <a:endParaRPr lang="en-US" sz="2400" dirty="0"/>
                  </a:p>
                </c:rich>
              </c:tx>
              <c:spPr>
                <a:noFill/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AE2-4F13-974E-34CA0289D5E1}"/>
                </c:ext>
              </c:extLst>
            </c:dLbl>
            <c:dLbl>
              <c:idx val="57"/>
              <c:layout>
                <c:manualLayout>
                  <c:x val="-0.10371099713215694"/>
                  <c:y val="-0.212949404888762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AE2-4F13-974E-34CA0289D5E1}"/>
                </c:ext>
              </c:extLst>
            </c:dLbl>
            <c:dLbl>
              <c:idx val="58"/>
              <c:layout>
                <c:manualLayout>
                  <c:x val="-6.6671355299243645E-2"/>
                  <c:y val="-0.191057409993656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3AE2-4F13-974E-34CA0289D5E1}"/>
                </c:ext>
              </c:extLst>
            </c:dLbl>
            <c:dLbl>
              <c:idx val="59"/>
              <c:layout>
                <c:manualLayout>
                  <c:x val="-9.8635222482617475E-3"/>
                  <c:y val="-0.1921426298864426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400" b="0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0" i="0" u="none" strike="noStrike" kern="1200" baseline="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rPr>
                      <a:t>1367000</a:t>
                    </a:r>
                    <a:endParaRPr lang="en-US" sz="1400" b="0" i="0" u="none" strike="noStrike" kern="1200" baseline="0" dirty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3AE2-4F13-974E-34CA0289D5E1}"/>
                </c:ext>
              </c:extLst>
            </c:dLbl>
            <c:dLbl>
              <c:idx val="60"/>
              <c:layout>
                <c:manualLayout>
                  <c:x val="-1.5069096022027862E-16"/>
                  <c:y val="-0.406627385843348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2400" b="1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 b="1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t>1,196.000</a:t>
                    </a:r>
                  </a:p>
                </c:rich>
              </c:tx>
              <c:spPr>
                <a:noFill/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2400" b="1" i="0" u="none" strike="noStrike" kern="1200" baseline="0" dirty="0" smtClean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3AE2-4F13-974E-34CA0289D5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Sheet3!$B$2:$B$62</c:f>
              <c:numCache>
                <c:formatCode>General</c:formatCode>
                <c:ptCount val="61"/>
                <c:pt idx="0">
                  <c:v>1338</c:v>
                </c:pt>
                <c:pt idx="1">
                  <c:v>1339</c:v>
                </c:pt>
                <c:pt idx="2">
                  <c:v>1340</c:v>
                </c:pt>
                <c:pt idx="3">
                  <c:v>1341</c:v>
                </c:pt>
                <c:pt idx="4">
                  <c:v>1342</c:v>
                </c:pt>
                <c:pt idx="5">
                  <c:v>1343</c:v>
                </c:pt>
                <c:pt idx="6">
                  <c:v>1344</c:v>
                </c:pt>
                <c:pt idx="7">
                  <c:v>1345</c:v>
                </c:pt>
                <c:pt idx="8">
                  <c:v>1346</c:v>
                </c:pt>
                <c:pt idx="9">
                  <c:v>1347</c:v>
                </c:pt>
                <c:pt idx="10">
                  <c:v>1348</c:v>
                </c:pt>
                <c:pt idx="11">
                  <c:v>1349</c:v>
                </c:pt>
                <c:pt idx="12">
                  <c:v>1350</c:v>
                </c:pt>
                <c:pt idx="13">
                  <c:v>1351</c:v>
                </c:pt>
                <c:pt idx="14">
                  <c:v>1352</c:v>
                </c:pt>
                <c:pt idx="15">
                  <c:v>1353</c:v>
                </c:pt>
                <c:pt idx="16">
                  <c:v>1354</c:v>
                </c:pt>
                <c:pt idx="17">
                  <c:v>1355</c:v>
                </c:pt>
                <c:pt idx="18">
                  <c:v>1356</c:v>
                </c:pt>
                <c:pt idx="19">
                  <c:v>1357</c:v>
                </c:pt>
                <c:pt idx="20">
                  <c:v>1358</c:v>
                </c:pt>
                <c:pt idx="21">
                  <c:v>1359</c:v>
                </c:pt>
                <c:pt idx="22">
                  <c:v>1360</c:v>
                </c:pt>
                <c:pt idx="23">
                  <c:v>1361</c:v>
                </c:pt>
                <c:pt idx="24">
                  <c:v>1362</c:v>
                </c:pt>
                <c:pt idx="25">
                  <c:v>1363</c:v>
                </c:pt>
                <c:pt idx="26">
                  <c:v>1364</c:v>
                </c:pt>
                <c:pt idx="27">
                  <c:v>1365</c:v>
                </c:pt>
                <c:pt idx="28">
                  <c:v>1366</c:v>
                </c:pt>
                <c:pt idx="29">
                  <c:v>1367</c:v>
                </c:pt>
                <c:pt idx="30">
                  <c:v>1368</c:v>
                </c:pt>
                <c:pt idx="31">
                  <c:v>1369</c:v>
                </c:pt>
                <c:pt idx="32">
                  <c:v>1370</c:v>
                </c:pt>
                <c:pt idx="33">
                  <c:v>1371</c:v>
                </c:pt>
                <c:pt idx="34">
                  <c:v>1372</c:v>
                </c:pt>
                <c:pt idx="35">
                  <c:v>1373</c:v>
                </c:pt>
                <c:pt idx="36">
                  <c:v>1374</c:v>
                </c:pt>
                <c:pt idx="37">
                  <c:v>1375</c:v>
                </c:pt>
                <c:pt idx="38">
                  <c:v>1376</c:v>
                </c:pt>
                <c:pt idx="39">
                  <c:v>1377</c:v>
                </c:pt>
                <c:pt idx="40">
                  <c:v>1378</c:v>
                </c:pt>
                <c:pt idx="41">
                  <c:v>1379</c:v>
                </c:pt>
                <c:pt idx="42">
                  <c:v>1380</c:v>
                </c:pt>
                <c:pt idx="43">
                  <c:v>1381</c:v>
                </c:pt>
                <c:pt idx="44">
                  <c:v>1382</c:v>
                </c:pt>
                <c:pt idx="45">
                  <c:v>1383</c:v>
                </c:pt>
                <c:pt idx="46">
                  <c:v>1384</c:v>
                </c:pt>
                <c:pt idx="47">
                  <c:v>1385</c:v>
                </c:pt>
                <c:pt idx="48">
                  <c:v>1386</c:v>
                </c:pt>
                <c:pt idx="49">
                  <c:v>1387</c:v>
                </c:pt>
                <c:pt idx="50">
                  <c:v>1388</c:v>
                </c:pt>
                <c:pt idx="51">
                  <c:v>1389</c:v>
                </c:pt>
                <c:pt idx="52">
                  <c:v>1390</c:v>
                </c:pt>
                <c:pt idx="53">
                  <c:v>1391</c:v>
                </c:pt>
                <c:pt idx="54">
                  <c:v>1392</c:v>
                </c:pt>
                <c:pt idx="55">
                  <c:v>1393</c:v>
                </c:pt>
                <c:pt idx="56">
                  <c:v>1394</c:v>
                </c:pt>
                <c:pt idx="57">
                  <c:v>1395</c:v>
                </c:pt>
                <c:pt idx="58">
                  <c:v>1396</c:v>
                </c:pt>
                <c:pt idx="59">
                  <c:v>1397</c:v>
                </c:pt>
                <c:pt idx="60">
                  <c:v>1398</c:v>
                </c:pt>
              </c:numCache>
            </c:numRef>
          </c:cat>
          <c:val>
            <c:numRef>
              <c:f>Sheet3!$C$2:$C$62</c:f>
              <c:numCache>
                <c:formatCode>#,##0</c:formatCode>
                <c:ptCount val="61"/>
                <c:pt idx="0">
                  <c:v>864846</c:v>
                </c:pt>
                <c:pt idx="1">
                  <c:v>876206</c:v>
                </c:pt>
                <c:pt idx="2">
                  <c:v>902260</c:v>
                </c:pt>
                <c:pt idx="3">
                  <c:v>957500</c:v>
                </c:pt>
                <c:pt idx="4">
                  <c:v>920967</c:v>
                </c:pt>
                <c:pt idx="5">
                  <c:v>1118911</c:v>
                </c:pt>
                <c:pt idx="6">
                  <c:v>1188346</c:v>
                </c:pt>
                <c:pt idx="7">
                  <c:v>1102848</c:v>
                </c:pt>
                <c:pt idx="8">
                  <c:v>1014321</c:v>
                </c:pt>
                <c:pt idx="9">
                  <c:v>1046134</c:v>
                </c:pt>
                <c:pt idx="10">
                  <c:v>1107910</c:v>
                </c:pt>
                <c:pt idx="11">
                  <c:v>1190957</c:v>
                </c:pt>
                <c:pt idx="12">
                  <c:v>1235025</c:v>
                </c:pt>
                <c:pt idx="13">
                  <c:v>1138843</c:v>
                </c:pt>
                <c:pt idx="14">
                  <c:v>1199777</c:v>
                </c:pt>
                <c:pt idx="15">
                  <c:v>1248256</c:v>
                </c:pt>
                <c:pt idx="16">
                  <c:v>1339267</c:v>
                </c:pt>
                <c:pt idx="17">
                  <c:v>1399977</c:v>
                </c:pt>
                <c:pt idx="18">
                  <c:v>1406204</c:v>
                </c:pt>
                <c:pt idx="19">
                  <c:v>1373738</c:v>
                </c:pt>
                <c:pt idx="20">
                  <c:v>1688942</c:v>
                </c:pt>
                <c:pt idx="21">
                  <c:v>2451765</c:v>
                </c:pt>
                <c:pt idx="22">
                  <c:v>2419951</c:v>
                </c:pt>
                <c:pt idx="23">
                  <c:v>2097957</c:v>
                </c:pt>
                <c:pt idx="24">
                  <c:v>2203560</c:v>
                </c:pt>
                <c:pt idx="25">
                  <c:v>2068279</c:v>
                </c:pt>
                <c:pt idx="26">
                  <c:v>2031969</c:v>
                </c:pt>
                <c:pt idx="27">
                  <c:v>2256971</c:v>
                </c:pt>
                <c:pt idx="28">
                  <c:v>1832722</c:v>
                </c:pt>
                <c:pt idx="29">
                  <c:v>1942936</c:v>
                </c:pt>
                <c:pt idx="30">
                  <c:v>1789817</c:v>
                </c:pt>
                <c:pt idx="31">
                  <c:v>1726488</c:v>
                </c:pt>
                <c:pt idx="32">
                  <c:v>1592898</c:v>
                </c:pt>
                <c:pt idx="33">
                  <c:v>1433243</c:v>
                </c:pt>
                <c:pt idx="34">
                  <c:v>1388017</c:v>
                </c:pt>
                <c:pt idx="35">
                  <c:v>1426784</c:v>
                </c:pt>
                <c:pt idx="36">
                  <c:v>1205372</c:v>
                </c:pt>
                <c:pt idx="37">
                  <c:v>1187903</c:v>
                </c:pt>
                <c:pt idx="38">
                  <c:v>1179260</c:v>
                </c:pt>
                <c:pt idx="39">
                  <c:v>1186659</c:v>
                </c:pt>
                <c:pt idx="40">
                  <c:v>1174279</c:v>
                </c:pt>
                <c:pt idx="41">
                  <c:v>1095165</c:v>
                </c:pt>
                <c:pt idx="42">
                  <c:v>1110836</c:v>
                </c:pt>
                <c:pt idx="43">
                  <c:v>1122104</c:v>
                </c:pt>
                <c:pt idx="44">
                  <c:v>1171573</c:v>
                </c:pt>
                <c:pt idx="45">
                  <c:v>1154368</c:v>
                </c:pt>
                <c:pt idx="46">
                  <c:v>1239408</c:v>
                </c:pt>
                <c:pt idx="47">
                  <c:v>1253912</c:v>
                </c:pt>
                <c:pt idx="48">
                  <c:v>1286716</c:v>
                </c:pt>
                <c:pt idx="49">
                  <c:v>1300166</c:v>
                </c:pt>
                <c:pt idx="50">
                  <c:v>1348546</c:v>
                </c:pt>
                <c:pt idx="51">
                  <c:v>1363547</c:v>
                </c:pt>
                <c:pt idx="52">
                  <c:v>1382229</c:v>
                </c:pt>
                <c:pt idx="53">
                  <c:v>1421689</c:v>
                </c:pt>
                <c:pt idx="54">
                  <c:v>1471834</c:v>
                </c:pt>
                <c:pt idx="55">
                  <c:v>1534362</c:v>
                </c:pt>
                <c:pt idx="56">
                  <c:v>1570219</c:v>
                </c:pt>
                <c:pt idx="57">
                  <c:v>1528053</c:v>
                </c:pt>
                <c:pt idx="58">
                  <c:v>1487913</c:v>
                </c:pt>
                <c:pt idx="59">
                  <c:v>1367000</c:v>
                </c:pt>
                <c:pt idx="60">
                  <c:v>1196000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AE2-4F13-974E-34CA0289D5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7098992"/>
        <c:axId val="587096272"/>
      </c:barChart>
      <c:catAx>
        <c:axId val="58709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7096272"/>
        <c:crosses val="autoZero"/>
        <c:auto val="1"/>
        <c:lblAlgn val="ctr"/>
        <c:lblOffset val="100"/>
        <c:noMultiLvlLbl val="0"/>
      </c:catAx>
      <c:valAx>
        <c:axId val="58709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7098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6941986400136524E-2"/>
          <c:y val="1.7494992322232478E-2"/>
          <c:w val="0.85134336060271598"/>
          <c:h val="0.83225066104736178"/>
        </c:manualLayout>
      </c:layout>
      <c:lineChart>
        <c:grouping val="standard"/>
        <c:varyColors val="0"/>
        <c:ser>
          <c:idx val="0"/>
          <c:order val="0"/>
          <c:tx>
            <c:strRef>
              <c:f>'کل کشور'!$A$2</c:f>
              <c:strCache>
                <c:ptCount val="1"/>
                <c:pt idx="0">
                  <c:v>کل کشور</c:v>
                </c:pt>
              </c:strCache>
            </c:strRef>
          </c:tx>
          <c:spPr>
            <a:ln w="381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38100">
                <a:solidFill>
                  <a:schemeClr val="tx1"/>
                </a:solidFill>
                <a:prstDash val="sysDash"/>
              </a:ln>
              <a:effectLst/>
            </c:spPr>
          </c:marker>
          <c:cat>
            <c:strRef>
              <c:f>'کل کشور'!$A$5:$A$11</c:f>
              <c:strCache>
                <c:ptCount val="7"/>
                <c:pt idx="0">
                  <c:v>15-19</c:v>
                </c:pt>
                <c:pt idx="1">
                  <c:v>20-24</c:v>
                </c:pt>
                <c:pt idx="2">
                  <c:v>25-29</c:v>
                </c:pt>
                <c:pt idx="3">
                  <c:v>30-34</c:v>
                </c:pt>
                <c:pt idx="4">
                  <c:v>35-39</c:v>
                </c:pt>
                <c:pt idx="5">
                  <c:v>40-44</c:v>
                </c:pt>
                <c:pt idx="6">
                  <c:v>45-49</c:v>
                </c:pt>
              </c:strCache>
            </c:strRef>
          </c:cat>
          <c:val>
            <c:numRef>
              <c:f>'کل کشور'!$P$5:$P$11</c:f>
              <c:numCache>
                <c:formatCode>0.0000</c:formatCode>
                <c:ptCount val="7"/>
                <c:pt idx="0">
                  <c:v>3.4799999999999998E-2</c:v>
                </c:pt>
                <c:pt idx="1">
                  <c:v>9.7699999999999995E-2</c:v>
                </c:pt>
                <c:pt idx="2">
                  <c:v>0.11409999999999999</c:v>
                </c:pt>
                <c:pt idx="3">
                  <c:v>9.7699999999999995E-2</c:v>
                </c:pt>
                <c:pt idx="4">
                  <c:v>5.8999999999999997E-2</c:v>
                </c:pt>
                <c:pt idx="5">
                  <c:v>1.7399999999999999E-2</c:v>
                </c:pt>
                <c:pt idx="6">
                  <c:v>2.2000000000000001E-3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EB-4147-82A5-12A63D147F9A}"/>
            </c:ext>
          </c:extLst>
        </c:ser>
        <c:ser>
          <c:idx val="1"/>
          <c:order val="1"/>
          <c:tx>
            <c:strRef>
              <c:f>'کل کشور'!$A$14</c:f>
              <c:strCache>
                <c:ptCount val="1"/>
                <c:pt idx="0">
                  <c:v>بیسواد</c:v>
                </c:pt>
              </c:strCache>
            </c:strRef>
          </c:tx>
          <c:spPr>
            <a:ln w="28575" cap="rnd">
              <a:solidFill>
                <a:srgbClr val="CB177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CB1775"/>
                </a:solidFill>
              </a:ln>
              <a:effectLst/>
            </c:spPr>
          </c:marker>
          <c:val>
            <c:numRef>
              <c:f>'کل کشور'!$P$17:$P$23</c:f>
              <c:numCache>
                <c:formatCode>0.000</c:formatCode>
                <c:ptCount val="7"/>
                <c:pt idx="0">
                  <c:v>8.6300000000000002E-2</c:v>
                </c:pt>
                <c:pt idx="1">
                  <c:v>0.1346</c:v>
                </c:pt>
                <c:pt idx="2">
                  <c:v>0.1263</c:v>
                </c:pt>
                <c:pt idx="3">
                  <c:v>0.10479999999999999</c:v>
                </c:pt>
                <c:pt idx="4">
                  <c:v>6.6400000000000001E-2</c:v>
                </c:pt>
                <c:pt idx="5">
                  <c:v>2.1600000000000001E-2</c:v>
                </c:pt>
                <c:pt idx="6">
                  <c:v>3.5999999999999999E-3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CEB-4147-82A5-12A63D147F9A}"/>
            </c:ext>
          </c:extLst>
        </c:ser>
        <c:ser>
          <c:idx val="2"/>
          <c:order val="2"/>
          <c:tx>
            <c:strRef>
              <c:f>'کل کشور'!$A$26</c:f>
              <c:strCache>
                <c:ptCount val="1"/>
                <c:pt idx="0">
                  <c:v>ابتدایی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FF00"/>
              </a:solidFill>
              <a:ln w="9525">
                <a:solidFill>
                  <a:srgbClr val="92D050"/>
                </a:solidFill>
              </a:ln>
              <a:effectLst/>
            </c:spPr>
          </c:marker>
          <c:val>
            <c:numRef>
              <c:f>'کل کشور'!$P$29:$P$35</c:f>
              <c:numCache>
                <c:formatCode>0.000</c:formatCode>
                <c:ptCount val="7"/>
                <c:pt idx="0">
                  <c:v>8.9499999999999996E-2</c:v>
                </c:pt>
                <c:pt idx="1">
                  <c:v>0.15</c:v>
                </c:pt>
                <c:pt idx="2">
                  <c:v>0.13689999999999999</c:v>
                </c:pt>
                <c:pt idx="3">
                  <c:v>0.1087</c:v>
                </c:pt>
                <c:pt idx="4">
                  <c:v>6.3E-2</c:v>
                </c:pt>
                <c:pt idx="5">
                  <c:v>1.9300000000000001E-2</c:v>
                </c:pt>
                <c:pt idx="6">
                  <c:v>2.3E-3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CEB-4147-82A5-12A63D147F9A}"/>
            </c:ext>
          </c:extLst>
        </c:ser>
        <c:ser>
          <c:idx val="3"/>
          <c:order val="3"/>
          <c:tx>
            <c:strRef>
              <c:f>'کل کشور'!$A$38</c:f>
              <c:strCache>
                <c:ptCount val="1"/>
                <c:pt idx="0">
                  <c:v>راهنمایی</c:v>
                </c:pt>
              </c:strCache>
            </c:strRef>
          </c:tx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>
                    <a:lumMod val="75000"/>
                  </a:schemeClr>
                </a:solidFill>
              </a:ln>
              <a:effectLst/>
            </c:spPr>
          </c:marker>
          <c:val>
            <c:numRef>
              <c:f>'کل کشور'!$P$41:$P$47</c:f>
              <c:numCache>
                <c:formatCode>0.000</c:formatCode>
                <c:ptCount val="7"/>
                <c:pt idx="0">
                  <c:v>3.9700000000000006E-2</c:v>
                </c:pt>
                <c:pt idx="1">
                  <c:v>0.1401</c:v>
                </c:pt>
                <c:pt idx="2">
                  <c:v>0.12390000000000001</c:v>
                </c:pt>
                <c:pt idx="3">
                  <c:v>9.1600000000000001E-2</c:v>
                </c:pt>
                <c:pt idx="4">
                  <c:v>4.87E-2</c:v>
                </c:pt>
                <c:pt idx="5">
                  <c:v>1.26E-2</c:v>
                </c:pt>
                <c:pt idx="6">
                  <c:v>1.4E-3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CEB-4147-82A5-12A63D147F9A}"/>
            </c:ext>
          </c:extLst>
        </c:ser>
        <c:ser>
          <c:idx val="4"/>
          <c:order val="4"/>
          <c:tx>
            <c:strRef>
              <c:f>'کل کشور'!$A$50</c:f>
              <c:strCache>
                <c:ptCount val="1"/>
                <c:pt idx="0">
                  <c:v>دیپلم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FF0000"/>
                </a:solidFill>
              </a:ln>
              <a:effectLst/>
            </c:spPr>
          </c:marker>
          <c:val>
            <c:numRef>
              <c:f>'کل کشور'!$P$53:$P$59</c:f>
              <c:numCache>
                <c:formatCode>0.000</c:formatCode>
                <c:ptCount val="7"/>
                <c:pt idx="0">
                  <c:v>2.58E-2</c:v>
                </c:pt>
                <c:pt idx="1">
                  <c:v>0.12140000000000001</c:v>
                </c:pt>
                <c:pt idx="2">
                  <c:v>0.12520000000000001</c:v>
                </c:pt>
                <c:pt idx="3">
                  <c:v>9.5000000000000001E-2</c:v>
                </c:pt>
                <c:pt idx="4">
                  <c:v>5.3100000000000001E-2</c:v>
                </c:pt>
                <c:pt idx="5">
                  <c:v>1.3900000000000001E-2</c:v>
                </c:pt>
                <c:pt idx="6">
                  <c:v>1.1000000000000001E-3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CEB-4147-82A5-12A63D147F9A}"/>
            </c:ext>
          </c:extLst>
        </c:ser>
        <c:ser>
          <c:idx val="5"/>
          <c:order val="5"/>
          <c:tx>
            <c:strRef>
              <c:f>'کل کشور'!$A$62</c:f>
              <c:strCache>
                <c:ptCount val="1"/>
                <c:pt idx="0">
                  <c:v>لیسانس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66"/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val>
            <c:numRef>
              <c:f>'کل کشور'!$P$65:$P$71</c:f>
              <c:numCache>
                <c:formatCode>0.000</c:formatCode>
                <c:ptCount val="7"/>
                <c:pt idx="0">
                  <c:v>4.7000000000000002E-3</c:v>
                </c:pt>
                <c:pt idx="1">
                  <c:v>4.5499999999999999E-2</c:v>
                </c:pt>
                <c:pt idx="2">
                  <c:v>0.1021</c:v>
                </c:pt>
                <c:pt idx="3">
                  <c:v>0.1023</c:v>
                </c:pt>
                <c:pt idx="4">
                  <c:v>6.9400000000000003E-2</c:v>
                </c:pt>
                <c:pt idx="5">
                  <c:v>2.06E-2</c:v>
                </c:pt>
                <c:pt idx="6">
                  <c:v>2.2000000000000001E-3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CEB-4147-82A5-12A63D147F9A}"/>
            </c:ext>
          </c:extLst>
        </c:ser>
        <c:ser>
          <c:idx val="6"/>
          <c:order val="6"/>
          <c:tx>
            <c:strRef>
              <c:f>'کل کشور'!$B$75</c:f>
              <c:strCache>
                <c:ptCount val="1"/>
                <c:pt idx="0">
                  <c:v>فوق لیسانس و دکترا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9525">
                <a:solidFill>
                  <a:srgbClr val="00B0F0"/>
                </a:solidFill>
              </a:ln>
              <a:effectLst/>
            </c:spPr>
          </c:marker>
          <c:val>
            <c:numRef>
              <c:f>'کل کشور'!$P$78:$P$84</c:f>
              <c:numCache>
                <c:formatCode>0.000</c:formatCode>
                <c:ptCount val="7"/>
                <c:pt idx="0">
                  <c:v>2.2000000000000001E-3</c:v>
                </c:pt>
                <c:pt idx="1">
                  <c:v>1.6E-2</c:v>
                </c:pt>
                <c:pt idx="2">
                  <c:v>5.28E-2</c:v>
                </c:pt>
                <c:pt idx="3">
                  <c:v>7.9799999999999996E-2</c:v>
                </c:pt>
                <c:pt idx="4">
                  <c:v>6.3E-2</c:v>
                </c:pt>
                <c:pt idx="5">
                  <c:v>1.9600000000000003E-2</c:v>
                </c:pt>
                <c:pt idx="6">
                  <c:v>1.9E-3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CEB-4147-82A5-12A63D147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1364224"/>
        <c:axId val="691368032"/>
      </c:lineChart>
      <c:catAx>
        <c:axId val="69136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1368032"/>
        <c:crosses val="autoZero"/>
        <c:auto val="1"/>
        <c:lblAlgn val="ctr"/>
        <c:lblOffset val="100"/>
        <c:noMultiLvlLbl val="0"/>
      </c:catAx>
      <c:valAx>
        <c:axId val="691368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B Mitra" panose="00000400000000000000" pitchFamily="2" charset="-78"/>
                  </a:defRPr>
                </a:pPr>
                <a:r>
                  <a:rPr lang="fa-IR" sz="1600" b="1" dirty="0">
                    <a:solidFill>
                      <a:srgbClr val="FF0000"/>
                    </a:solidFill>
                    <a:cs typeface="B Mitra" panose="00000400000000000000" pitchFamily="2" charset="-78"/>
                  </a:rPr>
                  <a:t>در هزار</a:t>
                </a:r>
                <a:endParaRPr lang="en-US" sz="1600" b="1" dirty="0">
                  <a:solidFill>
                    <a:srgbClr val="FF0000"/>
                  </a:solidFill>
                  <a:cs typeface="B Mitra" panose="00000400000000000000" pitchFamily="2" charset="-78"/>
                </a:endParaRPr>
              </a:p>
            </c:rich>
          </c:tx>
          <c:layout>
            <c:manualLayout>
              <c:xMode val="edge"/>
              <c:yMode val="edge"/>
              <c:x val="7.4762689919925254E-2"/>
              <c:y val="0.90495286535896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1364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85146987606048"/>
          <c:y val="1.5612191738455487E-2"/>
          <c:w val="0.24550021872265967"/>
          <c:h val="0.578735563739641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0.50682</cdr:x>
      <cdr:y>0.38001</cdr:y>
    </cdr:from>
    <cdr:to>
      <cdr:x>0.71654</cdr:x>
      <cdr:y>0.60704</cdr:y>
    </cdr:to>
    <cdr:cxnSp macro="">
      <cdr:nvCxnSpPr>
        <cdr:cNvPr id="2" name="Straight Arrow Connector 1"/>
        <cdr:cNvCxnSpPr/>
      </cdr:nvCxnSpPr>
      <cdr:spPr>
        <a:xfrm xmlns:a="http://schemas.openxmlformats.org/drawingml/2006/main">
          <a:off x="6264696" y="2858208"/>
          <a:ext cx="2592288" cy="1707615"/>
        </a:xfrm>
        <a:prstGeom xmlns:a="http://schemas.openxmlformats.org/drawingml/2006/main" prst="straightConnector1">
          <a:avLst/>
        </a:prstGeom>
        <a:ln xmlns:a="http://schemas.openxmlformats.org/drawingml/2006/main" w="76200">
          <a:tailEnd type="triangle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65607CD-C604-4C3E-8620-820FD5580EFA}" type="datetimeFigureOut">
              <a:rPr lang="fa-IR" smtClean="0"/>
              <a:t>01/05/1443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868F4B7-1A33-4E66-A5EF-E9506C21770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15908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561E391-1D63-46DD-A354-F62F4676540F}" type="datetimeFigureOut">
              <a:rPr lang="fa-IR" smtClean="0"/>
              <a:pPr/>
              <a:t>01/05/1443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36E9482-4669-4975-A148-E7D396D0596E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2311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rtl="1">
              <a:buFont typeface="Wingdings" panose="05000000000000000000" pitchFamily="2" charset="2"/>
              <a:buChar char="ü"/>
            </a:pPr>
            <a:r>
              <a:rPr lang="fa-IR" dirty="0" smtClean="0"/>
              <a:t>اطلاعات بر مبنای نتایج </a:t>
            </a:r>
            <a:r>
              <a:rPr lang="fa-IR" dirty="0" err="1" smtClean="0"/>
              <a:t>سرشماری</a:t>
            </a:r>
            <a:r>
              <a:rPr lang="fa-IR" dirty="0" smtClean="0"/>
              <a:t> مرکز آمار طی دوره های 5 ساله</a:t>
            </a:r>
            <a:r>
              <a:rPr lang="fa-IR" baseline="0" dirty="0" smtClean="0"/>
              <a:t> می باشد. لازم به ذکر است که برای فاصله زمانی 75 تا 85 فاصله </a:t>
            </a:r>
            <a:r>
              <a:rPr lang="fa-IR" baseline="0" dirty="0" err="1" smtClean="0"/>
              <a:t>سرشماری</a:t>
            </a:r>
            <a:r>
              <a:rPr lang="fa-IR" baseline="0" dirty="0" smtClean="0"/>
              <a:t> 10 ساله است.(70-65*75-70*85-75*90-85*</a:t>
            </a:r>
            <a:r>
              <a:rPr lang="fa-IR" dirty="0" smtClean="0"/>
              <a:t> 95-90</a:t>
            </a:r>
            <a:r>
              <a:rPr lang="fa-IR" baseline="0" dirty="0" smtClean="0"/>
              <a:t> )</a:t>
            </a:r>
          </a:p>
          <a:p>
            <a:pPr marL="171450" indent="-171450" algn="r" rtl="1">
              <a:buFont typeface="Wingdings" panose="05000000000000000000" pitchFamily="2" charset="2"/>
              <a:buChar char="ü"/>
            </a:pPr>
            <a:r>
              <a:rPr lang="fa-IR" baseline="0" dirty="0" smtClean="0"/>
              <a:t>طی این دوره زمانی سی ساله (95-65) 30481260 نفر به جمعیت کشور اضافه شده است. </a:t>
            </a:r>
          </a:p>
          <a:p>
            <a:pPr marL="171450" indent="-171450" algn="r" rtl="1">
              <a:buFont typeface="Wingdings" panose="05000000000000000000" pitchFamily="2" charset="2"/>
              <a:buChar char="ü"/>
            </a:pPr>
            <a:r>
              <a:rPr lang="fa-IR" baseline="0" dirty="0" smtClean="0"/>
              <a:t>در فاصله </a:t>
            </a:r>
            <a:r>
              <a:rPr lang="fa-IR" baseline="0" dirty="0" err="1" smtClean="0"/>
              <a:t>سالهی</a:t>
            </a:r>
            <a:r>
              <a:rPr lang="fa-IR" baseline="0" dirty="0" smtClean="0"/>
              <a:t> 95-90 با متوسط رشد سالانه جمعیت 1.24 درصدی به طور متوسط سالانه 955320 نفر به جمعیت کشور اضافه نموده است.</a:t>
            </a:r>
          </a:p>
          <a:p>
            <a:pPr marL="171450" indent="-171450" algn="r" rtl="1">
              <a:buFont typeface="Wingdings" panose="05000000000000000000" pitchFamily="2" charset="2"/>
              <a:buChar char="ü"/>
            </a:pPr>
            <a:r>
              <a:rPr lang="fa-IR" baseline="0" dirty="0" smtClean="0"/>
              <a:t>رشد منفی در روستا ها به دلیل مهاجرت از روستا به </a:t>
            </a:r>
            <a:r>
              <a:rPr lang="fa-IR" baseline="0" dirty="0" err="1" smtClean="0"/>
              <a:t>شهراست</a:t>
            </a:r>
            <a:r>
              <a:rPr lang="fa-IR" baseline="0" dirty="0" smtClean="0"/>
              <a:t>. تنها در فاصله ده سال 85 تا 95 تعداد مهاجران از روستا به شهر در کشور 17274692 نفر بوده است. </a:t>
            </a:r>
          </a:p>
          <a:p>
            <a:pPr marL="171450" indent="-171450" algn="r" rtl="1">
              <a:buFont typeface="Wingdings" panose="05000000000000000000" pitchFamily="2" charset="2"/>
              <a:buChar char="ü"/>
            </a:pPr>
            <a:r>
              <a:rPr lang="fa-IR" baseline="0" dirty="0" smtClean="0"/>
              <a:t>مقایسه روند رشد جمعیت در دو دهه اخیر بیانگر کاهش در سرعت این شاخص دارد. به عبارتی اطلاعات نشان می دهد، میزان 20% کاهش سالانه رشد جمعیت در فاصله 85-90 به 3% کاهش در فاصله 95-90 نزول یافته است. البته این روند از سال 1395 تا 98 شدت گرفته است.</a:t>
            </a:r>
          </a:p>
          <a:p>
            <a:pPr marL="171450" indent="-171450" algn="r" rtl="1"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084C3-EF39-4C38-A1F5-AD8D33B63D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20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baseline="0" dirty="0" smtClean="0"/>
              <a:t>سال 1398 برآورد ای ست با استفاده از </a:t>
            </a:r>
            <a:r>
              <a:rPr lang="fa-IR" baseline="0" dirty="0" err="1" smtClean="0"/>
              <a:t>آماره</a:t>
            </a:r>
            <a:r>
              <a:rPr lang="fa-IR" baseline="0" dirty="0" smtClean="0"/>
              <a:t> های وزارت بهداشت: سامانه ایمان</a:t>
            </a:r>
          </a:p>
          <a:p>
            <a:r>
              <a:rPr lang="fa-IR" baseline="0" dirty="0" smtClean="0"/>
              <a:t>که این برآورد دامنه ای بین 1.050.000 تا 1.210.000 را نشان می دهد که ما بالاترین عدد را گرفته ایم</a:t>
            </a:r>
          </a:p>
          <a:p>
            <a:endParaRPr lang="fa-IR" dirty="0" smtClean="0"/>
          </a:p>
          <a:p>
            <a:r>
              <a:rPr lang="fa-IR" dirty="0" smtClean="0"/>
              <a:t>شکم جمعیتی دهه 60 در ابتدای</a:t>
            </a:r>
            <a:r>
              <a:rPr lang="fa-IR" baseline="0" dirty="0" smtClean="0"/>
              <a:t> دهه 90فرزند آوری خود را انجام داده است(بیضی قرمز)</a:t>
            </a:r>
          </a:p>
          <a:p>
            <a:r>
              <a:rPr lang="fa-IR" baseline="0" dirty="0" smtClean="0"/>
              <a:t> اگر جمعیت کشور را مدیریت نکنیم و اتفاق ویژه ای رخ ندهد، از این به بعد و حداقل تا 10 سال دیگر سالانه با کاهش تولدهای بین 7 تا 10 درصدی نسبت به سال قبل مواجه خواهیم بود(بیضی بنفش و پیکان بعد از آن)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407B9-3343-43D7-B122-E6FC6954DC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42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407B9-3343-43D7-B122-E6FC6954DC8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70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62D2C-3D5A-446C-939F-16450615DD1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AF17-DB3C-44B9-9AA1-0A3D201BA8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OH logo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267468" y="5257800"/>
            <a:ext cx="1975905" cy="1371600"/>
          </a:xfrm>
          <a:prstGeom prst="rect">
            <a:avLst/>
          </a:prstGeom>
        </p:spPr>
      </p:pic>
      <p:pic>
        <p:nvPicPr>
          <p:cNvPr id="8" name="Picture 7" descr="logo final moavenat copy.tif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14444" b="24445"/>
          <a:stretch>
            <a:fillRect/>
          </a:stretch>
        </p:blipFill>
        <p:spPr>
          <a:xfrm>
            <a:off x="5283200" y="304799"/>
            <a:ext cx="2181549" cy="142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42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596C-ACC7-415F-BB98-0B98EE0A7759}" type="datetime8">
              <a:rPr lang="fa-IR" smtClean="0"/>
              <a:pPr/>
              <a:t>05 دسامبر 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معاونت بهداشت</a:t>
            </a: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8445F-1F25-4D3A-AA3F-E9667EDB3D5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02304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4882-9B9C-4CB4-AA77-19A1D6C2FEC0}" type="datetime8">
              <a:rPr lang="fa-IR" smtClean="0"/>
              <a:pPr/>
              <a:t>05 دسامبر 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معاونت بهداشت</a:t>
            </a: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8445F-1F25-4D3A-AA3F-E9667EDB3D5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88693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24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21988" y="6407949"/>
            <a:ext cx="7839181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extLst/>
          </a:lstStyle>
          <a:p>
            <a:pPr algn="r" rtl="1"/>
            <a:r>
              <a:rPr lang="fa-IR" dirty="0" smtClean="0">
                <a:solidFill>
                  <a:prstClr val="white"/>
                </a:solidFill>
              </a:rPr>
              <a:t>معاونت بهداشت- دفتر سلامت جمعیت، خانواده و مدارس</a:t>
            </a:r>
            <a:endParaRPr lang="fa-IR" dirty="0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55251" y="5001998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71413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anchor="ctr" compatLnSpc="1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43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19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24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21988" y="6407949"/>
            <a:ext cx="7839181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extLst/>
          </a:lstStyle>
          <a:p>
            <a:pPr algn="r" rtl="1"/>
            <a:r>
              <a:rPr lang="fa-IR" dirty="0" smtClean="0">
                <a:solidFill>
                  <a:prstClr val="white"/>
                </a:solidFill>
              </a:rPr>
              <a:t>معاونت بهداشت- دفتر سلامت جمعیت، خانواده و مدارس</a:t>
            </a:r>
            <a:endParaRPr lang="fa-IR" dirty="0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55251" y="5001998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71413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anchor="ctr" compatLnSpc="1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43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11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0287" indent="0" algn="r">
              <a:buNone/>
              <a:defRPr sz="788"/>
            </a:lvl1pPr>
            <a:lvl2pPr>
              <a:defRPr sz="675"/>
            </a:lvl2pPr>
            <a:lvl3pPr>
              <a:defRPr sz="563"/>
            </a:lvl3pPr>
            <a:lvl4pPr>
              <a:defRPr sz="506"/>
            </a:lvl4pPr>
            <a:lvl5pPr>
              <a:defRPr sz="506"/>
            </a:lvl5pPr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18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21988" y="6407951"/>
            <a:ext cx="7839181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extLst/>
          </a:lstStyle>
          <a:p>
            <a:pPr algn="r" rtl="1"/>
            <a:r>
              <a:rPr lang="fa-IR" sz="1013" smtClean="0">
                <a:solidFill>
                  <a:prstClr val="white"/>
                </a:solidFill>
                <a:latin typeface="Lucida Sans Unicode"/>
              </a:rPr>
              <a:t>معاونت بهداشت- دفتر سلامت جمعیت، خانواده و مدارس</a:t>
            </a:r>
            <a:endParaRPr lang="fa-IR" sz="1013" dirty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55253" y="5002000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anchor="t" compatLnSpc="1"/>
          <a:lstStyle/>
          <a:p>
            <a:endParaRPr lang="en-US" sz="1013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71413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anchor="t" compatLnSpc="1"/>
          <a:lstStyle/>
          <a:p>
            <a:endParaRPr lang="en-US" sz="1013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51435" tIns="25718" rIns="51435" bIns="25718" anchor="ctr" compatLnSpc="1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45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 sz="101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6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24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21988" y="6407949"/>
            <a:ext cx="7839181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extLst/>
          </a:lstStyle>
          <a:p>
            <a:pPr algn="r" rtl="1"/>
            <a:r>
              <a:rPr lang="fa-IR" dirty="0" smtClean="0">
                <a:solidFill>
                  <a:prstClr val="white"/>
                </a:solidFill>
              </a:rPr>
              <a:t>معاونت بهداشت- دفتر سلامت جمعیت، خانواده و مدارس</a:t>
            </a:r>
            <a:endParaRPr lang="fa-IR" dirty="0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55251" y="5001998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71413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anchor="ctr" compatLnSpc="1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43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26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24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21988" y="6407949"/>
            <a:ext cx="7839181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extLst/>
          </a:lstStyle>
          <a:p>
            <a:pPr algn="r" rtl="1"/>
            <a:r>
              <a:rPr lang="fa-IR" dirty="0" smtClean="0">
                <a:solidFill>
                  <a:prstClr val="white"/>
                </a:solidFill>
              </a:rPr>
              <a:t>معاونت بهداشت- دفتر سلامت جمعیت، خانواده و مدارس</a:t>
            </a:r>
            <a:endParaRPr lang="fa-IR" dirty="0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55251" y="5001998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71413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anchor="ctr" compatLnSpc="1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43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31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0287" indent="0" algn="r">
              <a:buNone/>
              <a:defRPr sz="788"/>
            </a:lvl1pPr>
            <a:lvl2pPr>
              <a:defRPr sz="675"/>
            </a:lvl2pPr>
            <a:lvl3pPr>
              <a:defRPr sz="563"/>
            </a:lvl3pPr>
            <a:lvl4pPr>
              <a:defRPr sz="506"/>
            </a:lvl4pPr>
            <a:lvl5pPr>
              <a:defRPr sz="506"/>
            </a:lvl5pPr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18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21988" y="6407951"/>
            <a:ext cx="7839181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extLst/>
          </a:lstStyle>
          <a:p>
            <a:pPr algn="r" rtl="1"/>
            <a:r>
              <a:rPr lang="fa-IR" sz="1013" smtClean="0">
                <a:solidFill>
                  <a:prstClr val="white"/>
                </a:solidFill>
                <a:latin typeface="Lucida Sans Unicode"/>
              </a:rPr>
              <a:t>معاونت بهداشت- دفتر سلامت جمعیت، خانواده و مدارس</a:t>
            </a:r>
            <a:endParaRPr lang="fa-IR" sz="1013" dirty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55253" y="5002000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anchor="t" compatLnSpc="1"/>
          <a:lstStyle/>
          <a:p>
            <a:endParaRPr lang="en-US" sz="1013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71413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anchor="t" compatLnSpc="1"/>
          <a:lstStyle/>
          <a:p>
            <a:endParaRPr lang="en-US" sz="1013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51435" tIns="25718" rIns="51435" bIns="25718" anchor="ctr" compatLnSpc="1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45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 sz="101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54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62D2C-3D5A-446C-939F-16450615DD1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دفتر سلامت جمعیت، خانواده و مدارس - اداره سلامت میانسالان</a:t>
            </a:r>
            <a:endParaRPr lang="fa-I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AF17-DB3C-44B9-9AA1-0A3D201BA8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 final moavenat copy.tif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</a:blip>
          <a:srcRect t="11737" b="26376"/>
          <a:stretch>
            <a:fillRect/>
          </a:stretch>
        </p:blipFill>
        <p:spPr>
          <a:xfrm>
            <a:off x="3149602" y="1524000"/>
            <a:ext cx="6665097" cy="441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2379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A4849-1686-419C-BD31-FD5181B18D2D}" type="datetime8">
              <a:rPr lang="fa-IR" smtClean="0"/>
              <a:pPr/>
              <a:t>05 دسامبر 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معاونت بهداشت</a:t>
            </a: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8445F-1F25-4D3A-AA3F-E9667EDB3D5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34553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E7548-A4E0-4079-ACC7-28C1F85CD3AA}" type="datetime8">
              <a:rPr lang="fa-IR" smtClean="0"/>
              <a:pPr/>
              <a:t>05 دسامبر 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معاونت بهداشت</a:t>
            </a: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8445F-1F25-4D3A-AA3F-E9667EDB3D5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52454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9FFD-9153-4824-BC9F-3E4A8251C233}" type="datetime8">
              <a:rPr lang="fa-IR" smtClean="0"/>
              <a:pPr/>
              <a:t>05 دسامبر 21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معاونت بهداشت</a:t>
            </a:r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8445F-1F25-4D3A-AA3F-E9667EDB3D5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06379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C194F-BCCD-4BBB-84B1-65A0A51EA700}" type="datetime8">
              <a:rPr lang="fa-IR" smtClean="0"/>
              <a:pPr/>
              <a:t>05 دسامبر 21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معاونت بهداشت</a:t>
            </a:r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8445F-1F25-4D3A-AA3F-E9667EDB3D5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90345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0FD62-086D-4684-BA51-7625D4F39708}" type="datetime8">
              <a:rPr lang="fa-IR" smtClean="0"/>
              <a:pPr/>
              <a:t>05 دسامبر 21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معاونت بهداشت</a:t>
            </a:r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8445F-1F25-4D3A-AA3F-E9667EDB3D5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8947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7BAC-C0D3-4D3D-8FF4-2FC4014F74C1}" type="datetime8">
              <a:rPr lang="fa-IR" smtClean="0"/>
              <a:pPr/>
              <a:t>05 دسامبر 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معاونت بهداشت</a:t>
            </a: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8445F-1F25-4D3A-AA3F-E9667EDB3D5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98681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2C7B-C51A-419F-9C3C-28B373484841}" type="datetime8">
              <a:rPr lang="fa-IR" smtClean="0"/>
              <a:pPr/>
              <a:t>05 دسامبر 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معاونت بهداشت</a:t>
            </a: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8445F-1F25-4D3A-AA3F-E9667EDB3D5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90276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BCCA4-E6FD-446A-8A2A-9C7D1B7A054C}" type="datetime8">
              <a:rPr lang="fa-IR" smtClean="0"/>
              <a:pPr/>
              <a:t>05 دسامبر 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8445F-1F25-4D3A-AA3F-E9667EDB3D5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9222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53" r:id="rId12"/>
    <p:sldLayoutId id="2147483754" r:id="rId13"/>
    <p:sldLayoutId id="2147483755" r:id="rId14"/>
    <p:sldLayoutId id="2147483732" r:id="rId15"/>
    <p:sldLayoutId id="2147483733" r:id="rId16"/>
    <p:sldLayoutId id="214748373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&#1583;&#1587;&#1578;&#1608;&#1585;&#1575;&#1604;&#1593;&#1605;&#1604;%20&#1705;&#1605;&#1740;&#1578;&#1607;%20%20%20%20&#1575;&#1605;&#1608;&#1586;&#1588;%20&#1608;%20&#1575;&#1591;&#1604;&#1575;&#1593;%20&#1585;&#1587;&#1575;&#1606;&#1740;%20%20&#1589;&#1740;&#1575;&#1606;&#1578;%20&#1575;&#1586;%20&#1580;&#1605;&#1593;&#1740;&#1578;.docx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&#1576;&#1585;&#1606;&#1575;&#1605;&#1607;%20&#1580;&#1575;&#1605;&#1593;%20&#1601;&#1585;&#1586;&#1606;&#1583;&#1570;&#1608;&#1585;&#1740;%20(Autosaved).docx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447870352_83bcc830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522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1530804"/>
              </p:ext>
            </p:extLst>
          </p:nvPr>
        </p:nvGraphicFramePr>
        <p:xfrm>
          <a:off x="-168696" y="-675456"/>
          <a:ext cx="12360696" cy="7521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Oval 4"/>
          <p:cNvSpPr/>
          <p:nvPr/>
        </p:nvSpPr>
        <p:spPr>
          <a:xfrm rot="1251215">
            <a:off x="4676238" y="918198"/>
            <a:ext cx="1694637" cy="12348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240016" y="1340768"/>
            <a:ext cx="4975793" cy="15414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 rot="8342601">
            <a:off x="6429850" y="2323855"/>
            <a:ext cx="771125" cy="1116799"/>
          </a:xfrm>
          <a:prstGeom prst="ellipse">
            <a:avLst/>
          </a:prstGeom>
          <a:noFill/>
          <a:ln w="28575">
            <a:solidFill>
              <a:srgbClr val="CE10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816080" y="2414217"/>
            <a:ext cx="5342488" cy="1476150"/>
          </a:xfrm>
          <a:prstGeom prst="straightConnector1">
            <a:avLst/>
          </a:prstGeom>
          <a:ln w="28575">
            <a:solidFill>
              <a:srgbClr val="CE10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97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7328" y="-99392"/>
            <a:ext cx="13248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9426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603"/>
          </a:xfrm>
        </p:spPr>
        <p:txBody>
          <a:bodyPr>
            <a:normAutofit fontScale="90000"/>
          </a:bodyPr>
          <a:lstStyle/>
          <a:p>
            <a:pPr algn="ctr"/>
            <a:r>
              <a:rPr lang="fa-IR" sz="4000" b="1" dirty="0">
                <a:solidFill>
                  <a:srgbClr val="FF0000"/>
                </a:solidFill>
                <a:cs typeface="B Nazanin" panose="00000400000000000000" pitchFamily="2" charset="-78"/>
              </a:rPr>
              <a:t>پنجره جمعیتی </a:t>
            </a:r>
            <a:r>
              <a:rPr lang="fa-IR" sz="4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در جمهوری اسلامی ایران</a:t>
            </a:r>
            <a:endParaRPr lang="en-US" sz="40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a-IR" smtClean="0"/>
              <a:t>1</a:t>
            </a:r>
            <a:endParaRPr lang="fa-IR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301858"/>
            <a:ext cx="11593287" cy="5232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57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600500" y="0"/>
            <a:ext cx="12723467" cy="6783002"/>
          </a:xfrm>
          <a:prstGeom prst="rect">
            <a:avLst/>
          </a:prstGeom>
          <a:noFill/>
          <a:ln w="38100">
            <a:solidFill>
              <a:srgbClr val="CE10BC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192344" y="6237312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منبع: گزارش مرکز آمار- سرشماری 95</a:t>
            </a:r>
            <a:endParaRPr lang="en-US" sz="1600" b="1" dirty="0">
              <a:solidFill>
                <a:srgbClr val="FF0000"/>
              </a:solidFill>
              <a:cs typeface="B Nazanin" pitchFamily="2" charset="-78"/>
            </a:endParaRPr>
          </a:p>
        </p:txBody>
      </p:sp>
      <p:sp>
        <p:nvSpPr>
          <p:cNvPr id="2" name="Oval 1"/>
          <p:cNvSpPr/>
          <p:nvPr/>
        </p:nvSpPr>
        <p:spPr>
          <a:xfrm>
            <a:off x="10488488" y="1772814"/>
            <a:ext cx="1634480" cy="914400"/>
          </a:xfrm>
          <a:prstGeom prst="ellipse">
            <a:avLst/>
          </a:prstGeom>
          <a:noFill/>
          <a:ln w="38100">
            <a:solidFill>
              <a:srgbClr val="CE10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 smtClean="0">
                <a:solidFill>
                  <a:srgbClr val="CE10BC"/>
                </a:solidFill>
                <a:cs typeface="B Nazanin" panose="00000400000000000000" pitchFamily="2" charset="-78"/>
              </a:rPr>
              <a:t>69.9%</a:t>
            </a:r>
          </a:p>
          <a:p>
            <a:pPr algn="ctr"/>
            <a:r>
              <a:rPr lang="fa-IR" sz="1600" dirty="0" smtClean="0">
                <a:solidFill>
                  <a:srgbClr val="CE10BC"/>
                </a:solidFill>
                <a:cs typeface="B Nazanin" panose="00000400000000000000" pitchFamily="2" charset="-78"/>
              </a:rPr>
              <a:t>15 تا 64 سال</a:t>
            </a:r>
            <a:endParaRPr lang="en-US" sz="1600" dirty="0">
              <a:solidFill>
                <a:srgbClr val="CE10BC"/>
              </a:solidFill>
              <a:cs typeface="B Nazanin" panose="00000400000000000000" pitchFamily="2" charset="-78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1064552" y="1531269"/>
            <a:ext cx="110731" cy="209450"/>
          </a:xfrm>
          <a:prstGeom prst="straightConnector1">
            <a:avLst/>
          </a:prstGeom>
          <a:ln w="38100">
            <a:solidFill>
              <a:srgbClr val="CE10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1127609" y="2694486"/>
            <a:ext cx="95348" cy="416958"/>
          </a:xfrm>
          <a:prstGeom prst="straightConnector1">
            <a:avLst/>
          </a:prstGeom>
          <a:ln w="38100">
            <a:solidFill>
              <a:srgbClr val="CE10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0200455" y="434184"/>
            <a:ext cx="2005471" cy="914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E10BC"/>
                </a:solidFill>
              </a:rPr>
              <a:t>Working </a:t>
            </a:r>
          </a:p>
          <a:p>
            <a:pPr algn="ctr"/>
            <a:r>
              <a:rPr lang="en-US" sz="2400" b="1" dirty="0" smtClean="0">
                <a:solidFill>
                  <a:srgbClr val="CE10BC"/>
                </a:solidFill>
              </a:rPr>
              <a:t>Age</a:t>
            </a:r>
            <a:endParaRPr lang="en-US" sz="2400" b="1" dirty="0">
              <a:solidFill>
                <a:srgbClr val="CE10BC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1952321" y="1379734"/>
            <a:ext cx="48335" cy="5419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8375104" y="2348880"/>
            <a:ext cx="1634480" cy="1011285"/>
          </a:xfrm>
          <a:prstGeom prst="ellipse">
            <a:avLst/>
          </a:prstGeom>
          <a:noFill/>
          <a:ln w="38100">
            <a:solidFill>
              <a:srgbClr val="CE10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b="1" dirty="0">
                <a:solidFill>
                  <a:srgbClr val="CE10BC"/>
                </a:solidFill>
                <a:cs typeface="B Nazanin" panose="00000400000000000000" pitchFamily="2" charset="-78"/>
              </a:rPr>
              <a:t>70/8%</a:t>
            </a:r>
          </a:p>
          <a:p>
            <a:pPr algn="ctr"/>
            <a:r>
              <a:rPr lang="fa-IR" sz="2000" b="1" dirty="0">
                <a:solidFill>
                  <a:srgbClr val="CE10BC"/>
                </a:solidFill>
                <a:cs typeface="B Nazanin" panose="00000400000000000000" pitchFamily="2" charset="-78"/>
              </a:rPr>
              <a:t>15 تا 64 سال</a:t>
            </a:r>
            <a:endParaRPr lang="en-US" sz="2000" b="1" dirty="0">
              <a:solidFill>
                <a:srgbClr val="CE10BC"/>
              </a:solidFill>
              <a:cs typeface="B Nazanin" panose="00000400000000000000" pitchFamily="2" charset="-7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861200" y="1772814"/>
            <a:ext cx="1634480" cy="1055196"/>
          </a:xfrm>
          <a:prstGeom prst="ellipse">
            <a:avLst/>
          </a:prstGeom>
          <a:noFill/>
          <a:ln w="38100">
            <a:solidFill>
              <a:srgbClr val="CE10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b="1" dirty="0">
                <a:solidFill>
                  <a:srgbClr val="CE10BC"/>
                </a:solidFill>
                <a:cs typeface="B Nazanin" panose="00000400000000000000" pitchFamily="2" charset="-78"/>
              </a:rPr>
              <a:t>69/7%</a:t>
            </a:r>
          </a:p>
          <a:p>
            <a:pPr algn="ctr"/>
            <a:r>
              <a:rPr lang="fa-IR" sz="2000" b="1" dirty="0">
                <a:solidFill>
                  <a:srgbClr val="CE10BC"/>
                </a:solidFill>
                <a:cs typeface="B Nazanin" panose="00000400000000000000" pitchFamily="2" charset="-78"/>
              </a:rPr>
              <a:t>15 تا 64 سال</a:t>
            </a:r>
            <a:endParaRPr lang="en-US" sz="2000" b="1" dirty="0">
              <a:solidFill>
                <a:srgbClr val="CE10BC"/>
              </a:solidFill>
              <a:cs typeface="B Nazanin" panose="00000400000000000000" pitchFamily="2" charset="-78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863752" y="2132856"/>
            <a:ext cx="1634480" cy="914400"/>
          </a:xfrm>
          <a:prstGeom prst="ellipse">
            <a:avLst/>
          </a:prstGeom>
          <a:noFill/>
          <a:ln w="38100">
            <a:solidFill>
              <a:srgbClr val="CE10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 smtClean="0">
                <a:solidFill>
                  <a:srgbClr val="CE10BC"/>
                </a:solidFill>
                <a:cs typeface="B Nazanin" panose="00000400000000000000" pitchFamily="2" charset="-78"/>
              </a:rPr>
              <a:t>56/1%</a:t>
            </a:r>
          </a:p>
          <a:p>
            <a:pPr algn="ctr"/>
            <a:r>
              <a:rPr lang="fa-IR" sz="1600" dirty="0" smtClean="0">
                <a:solidFill>
                  <a:srgbClr val="CE10BC"/>
                </a:solidFill>
                <a:cs typeface="B Nazanin" panose="00000400000000000000" pitchFamily="2" charset="-78"/>
              </a:rPr>
              <a:t>15 تا 64 سال</a:t>
            </a:r>
            <a:endParaRPr lang="en-US" sz="1600" dirty="0">
              <a:solidFill>
                <a:srgbClr val="CE10BC"/>
              </a:solidFill>
              <a:cs typeface="B Nazanin" panose="00000400000000000000" pitchFamily="2" charset="-78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860185" y="1843212"/>
            <a:ext cx="1634480" cy="914400"/>
          </a:xfrm>
          <a:prstGeom prst="ellipse">
            <a:avLst/>
          </a:prstGeom>
          <a:noFill/>
          <a:ln w="38100">
            <a:solidFill>
              <a:srgbClr val="CE10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 smtClean="0">
                <a:solidFill>
                  <a:srgbClr val="CE10BC"/>
                </a:solidFill>
                <a:cs typeface="B Nazanin" panose="00000400000000000000" pitchFamily="2" charset="-78"/>
              </a:rPr>
              <a:t>51/5</a:t>
            </a:r>
            <a:r>
              <a:rPr lang="fa-IR" sz="2400" b="1" dirty="0" smtClean="0">
                <a:solidFill>
                  <a:srgbClr val="CE10BC"/>
                </a:solidFill>
              </a:rPr>
              <a:t>%</a:t>
            </a:r>
          </a:p>
          <a:p>
            <a:pPr algn="ctr"/>
            <a:r>
              <a:rPr lang="fa-IR" sz="1600" dirty="0" smtClean="0">
                <a:solidFill>
                  <a:srgbClr val="CE10BC"/>
                </a:solidFill>
              </a:rPr>
              <a:t>15 تا 64 سال</a:t>
            </a:r>
            <a:endParaRPr lang="en-US" sz="1600" dirty="0">
              <a:solidFill>
                <a:srgbClr val="CE10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-240704" y="-99392"/>
            <a:ext cx="1404156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1894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07368" y="-891480"/>
            <a:ext cx="11784632" cy="77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3324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63352" y="-675456"/>
            <a:ext cx="11881320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1546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35360" y="-891480"/>
            <a:ext cx="11665296" cy="77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2011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1344" y="-963488"/>
            <a:ext cx="11881320" cy="782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8448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19336" y="-531440"/>
            <a:ext cx="11881320" cy="738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895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1825625"/>
            <a:ext cx="11090448" cy="4351338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sz="4400" dirty="0" smtClean="0">
                <a:cs typeface="B Nazanin" panose="00000400000000000000" pitchFamily="2" charset="-78"/>
              </a:rPr>
              <a:t> </a:t>
            </a:r>
            <a:r>
              <a:rPr lang="fa-IR" sz="4400" dirty="0">
                <a:solidFill>
                  <a:srgbClr val="00B050"/>
                </a:solidFill>
                <a:cs typeface="B Nazanin" panose="00000400000000000000" pitchFamily="2" charset="-78"/>
              </a:rPr>
              <a:t>تَنَاكَحُوا تَنَاسَلُوا تَكْثُرُوا فَإِنِّي أُبَاهِي بِكُمُ اَلْأُمَمَ يَوْمَ </a:t>
            </a:r>
            <a:r>
              <a:rPr lang="fa-IR" sz="4400" dirty="0" smtClean="0">
                <a:solidFill>
                  <a:srgbClr val="00B050"/>
                </a:solidFill>
                <a:cs typeface="B Nazanin" panose="00000400000000000000" pitchFamily="2" charset="-78"/>
              </a:rPr>
              <a:t>اَلْقِيَامَةِ</a:t>
            </a:r>
            <a:r>
              <a:rPr lang="fa-IR" sz="4400" dirty="0">
                <a:solidFill>
                  <a:srgbClr val="00B050"/>
                </a:solidFill>
                <a:cs typeface="B Nazanin" panose="00000400000000000000" pitchFamily="2" charset="-78"/>
              </a:rPr>
              <a:t/>
            </a:r>
            <a:br>
              <a:rPr lang="fa-IR" sz="4400" dirty="0">
                <a:solidFill>
                  <a:srgbClr val="00B050"/>
                </a:solidFill>
                <a:cs typeface="B Nazanin" panose="00000400000000000000" pitchFamily="2" charset="-78"/>
              </a:rPr>
            </a:br>
            <a:r>
              <a:rPr lang="fa-IR" sz="4000" dirty="0" smtClean="0">
                <a:solidFill>
                  <a:srgbClr val="0070C0"/>
                </a:solidFill>
                <a:cs typeface="B Nazanin" panose="00000400000000000000" pitchFamily="2" charset="-78"/>
              </a:rPr>
              <a:t>نكاح </a:t>
            </a:r>
            <a:r>
              <a:rPr lang="fa-IR" sz="4000" dirty="0">
                <a:solidFill>
                  <a:srgbClr val="0070C0"/>
                </a:solidFill>
                <a:cs typeface="B Nazanin" panose="00000400000000000000" pitchFamily="2" charset="-78"/>
              </a:rPr>
              <a:t>كنيد تا بسيار </a:t>
            </a:r>
            <a:r>
              <a:rPr lang="fa-IR" sz="4000" dirty="0" smtClean="0">
                <a:solidFill>
                  <a:srgbClr val="0070C0"/>
                </a:solidFill>
                <a:cs typeface="B Nazanin" panose="00000400000000000000" pitchFamily="2" charset="-78"/>
              </a:rPr>
              <a:t>شويد، من فخر مي كنم </a:t>
            </a:r>
            <a:r>
              <a:rPr lang="fa-IR" sz="4000" dirty="0">
                <a:solidFill>
                  <a:srgbClr val="0070C0"/>
                </a:solidFill>
                <a:cs typeface="B Nazanin" panose="00000400000000000000" pitchFamily="2" charset="-78"/>
              </a:rPr>
              <a:t>بشما امّتها در روز </a:t>
            </a:r>
            <a:r>
              <a:rPr lang="fa-IR" sz="4000" dirty="0" smtClean="0">
                <a:solidFill>
                  <a:srgbClr val="0070C0"/>
                </a:solidFill>
                <a:cs typeface="B Nazanin" panose="00000400000000000000" pitchFamily="2" charset="-78"/>
              </a:rPr>
              <a:t>قيامت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fa-IR" sz="36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رسول گرامی اسلام</a:t>
            </a:r>
            <a:endParaRPr lang="en-US" sz="3600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468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-24680" y="0"/>
            <a:ext cx="123853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64352" y="260648"/>
            <a:ext cx="9361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هرم</a:t>
            </a:r>
            <a:endParaRPr lang="en-US" sz="40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947757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fa-IR" sz="2800">
                <a:latin typeface="Arial" panose="020B0604020202020204" pitchFamily="34" charset="0"/>
                <a:ea typeface="+mn-ea"/>
                <a:cs typeface="B Titr" pitchFamily="2" charset="-78"/>
              </a:rPr>
              <a:t>مقایسه هرم های سنی جمعیت ایران و جهان : 2016</a:t>
            </a:r>
            <a:endParaRPr lang="en-US" sz="2800" dirty="0">
              <a:latin typeface="Arial" panose="020B0604020202020204" pitchFamily="34" charset="0"/>
              <a:ea typeface="+mn-ea"/>
              <a:cs typeface="B Titr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07368" y="0"/>
            <a:ext cx="11737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08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30716"/>
            <a:ext cx="1360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4682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-34649" y="44624"/>
            <a:ext cx="1368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046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68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8673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-168696" y="0"/>
            <a:ext cx="13537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5763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0784" y="0"/>
            <a:ext cx="14329592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3352" y="3284984"/>
            <a:ext cx="11737304" cy="3168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B Nazanin" panose="00000400000000000000" pitchFamily="2" charset="-78"/>
              </a:rPr>
              <a:t>روند سالمندی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314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760" y="0"/>
            <a:ext cx="140415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20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115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65705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0651964202\Desktop\7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624" y="3284984"/>
            <a:ext cx="7704856" cy="79208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2400" b="1" dirty="0" smtClean="0">
                <a:solidFill>
                  <a:schemeClr val="accent1"/>
                </a:solidFill>
                <a:cs typeface="B Nazanin" panose="00000400000000000000" pitchFamily="2" charset="-78"/>
              </a:rPr>
              <a:t>قانون حمایت از خانواده و جوانی جمعیت در کشور</a:t>
            </a:r>
            <a:endParaRPr lang="en-US" sz="2400" b="1" dirty="0">
              <a:solidFill>
                <a:schemeClr val="accent1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519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0"/>
            <a:ext cx="12288688" cy="6857999"/>
          </a:xfrm>
        </p:spPr>
      </p:pic>
    </p:spTree>
    <p:extLst>
      <p:ext uri="{BB962C8B-B14F-4D97-AF65-F5344CB8AC3E}">
        <p14:creationId xmlns:p14="http://schemas.microsoft.com/office/powerpoint/2010/main" val="42514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</p:spPr>
      </p:pic>
    </p:spTree>
    <p:extLst>
      <p:ext uri="{BB962C8B-B14F-4D97-AF65-F5344CB8AC3E}">
        <p14:creationId xmlns:p14="http://schemas.microsoft.com/office/powerpoint/2010/main" val="184554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5361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7464"/>
            <a:ext cx="12360696" cy="7605464"/>
          </a:xfrm>
        </p:spPr>
      </p:pic>
    </p:spTree>
    <p:extLst>
      <p:ext uri="{BB962C8B-B14F-4D97-AF65-F5344CB8AC3E}">
        <p14:creationId xmlns:p14="http://schemas.microsoft.com/office/powerpoint/2010/main" val="160935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260648"/>
            <a:ext cx="11521280" cy="5832648"/>
          </a:xfrm>
        </p:spPr>
        <p:txBody>
          <a:bodyPr>
            <a:noAutofit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ar-SA" sz="3200" b="1" dirty="0">
                <a:cs typeface="B Nazanin" panose="00000400000000000000" pitchFamily="2" charset="-78"/>
              </a:rPr>
              <a:t>ماده1- </a:t>
            </a:r>
            <a:r>
              <a:rPr lang="fa-IR" sz="3200" dirty="0">
                <a:cs typeface="B Nazanin" panose="00000400000000000000" pitchFamily="2" charset="-78"/>
              </a:rPr>
              <a:t>در راستاي اجراي سياست­هاي كلي جمعيت و خانواده و بندهای (45)، (46) و (70) سياست‌هاي كلي قانون برنامه پنجساله ششم توسعه اقتصادی، اجتماعی و فرهنگی جمهوری اسلامی ایران و ماده (45) قانون تنظيم بخشي از مقررات مالي دولت (2) مصوب 4/12/1393 موضوع اجراي نقشه مهندسي فرهنگي كشور و سند جمعيت و تعالي خانواده و مواد (73)، (94)، (102)، (103)، (104) و (123) قانون برنامه پنجساله ششم توسعه اقتصادی، اجتماعی و فرهنگی جمهوری اسلامی ایران، احكام مقرر در اين قانون با رعایت مصوبات شورای عالی انقلاب فرهنگی لازم­الاجراء است.</a:t>
            </a:r>
            <a:endParaRPr lang="en-US" sz="3200" dirty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en-US" sz="32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0223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260648"/>
            <a:ext cx="11665296" cy="6264696"/>
          </a:xfrm>
        </p:spPr>
        <p:txBody>
          <a:bodyPr>
            <a:noAutofit/>
          </a:bodyPr>
          <a:lstStyle/>
          <a:p>
            <a:pPr marL="0" indent="0" algn="just" rtl="1">
              <a:buNone/>
            </a:pPr>
            <a:r>
              <a:rPr lang="ar-SA" sz="1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هماهنگی </a:t>
            </a:r>
            <a:r>
              <a:rPr lang="ar-SA" sz="1400" b="1" dirty="0">
                <a:solidFill>
                  <a:srgbClr val="FF0000"/>
                </a:solidFill>
                <a:cs typeface="B Nazanin" panose="00000400000000000000" pitchFamily="2" charset="-78"/>
              </a:rPr>
              <a:t>و نظارت بر اجرای این قانون به شرح زیر می‌باشد:</a:t>
            </a:r>
            <a:endParaRPr lang="en-US" sz="1400" b="1" dirty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70000"/>
              </a:lnSpc>
              <a:buNone/>
            </a:pPr>
            <a:r>
              <a:rPr lang="fa-IR" sz="1400" dirty="0">
                <a:cs typeface="B Nazanin" panose="00000400000000000000" pitchFamily="2" charset="-78"/>
              </a:rPr>
              <a:t>الف- در راستاي تحقق تبصره (7) راهبرد کلان چهارم نقشه مهندسی فرهنگی کشور، به منظور راهبری، برنامه ریزی، ارزیابی کلان و نظارت بر اجرای این قانون با رعایت مصوبات شورای عالی انقلاب فرهنگی، ستاد ملی جمعیت به ریاست رئیس جمهور و مرکب از ارکان ذیل تشکیل می‌گردد</a:t>
            </a:r>
            <a:r>
              <a:rPr lang="fa-IR" sz="1400" dirty="0" smtClean="0">
                <a:cs typeface="B Nazanin" panose="00000400000000000000" pitchFamily="2" charset="-78"/>
              </a:rPr>
              <a:t>.</a:t>
            </a:r>
          </a:p>
          <a:p>
            <a:pPr marL="0" indent="0" algn="just" rtl="1">
              <a:lnSpc>
                <a:spcPct val="170000"/>
              </a:lnSpc>
              <a:buNone/>
            </a:pPr>
            <a:endParaRPr lang="en-US" sz="1400" dirty="0" smtClean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ar-SA" sz="14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تبصره1- </a:t>
            </a:r>
            <a:r>
              <a:rPr lang="ar-SA" sz="1400" b="1" dirty="0">
                <a:solidFill>
                  <a:srgbClr val="0070C0"/>
                </a:solidFill>
                <a:cs typeface="B Nazanin" panose="00000400000000000000" pitchFamily="2" charset="-78"/>
              </a:rPr>
              <a:t>دبير ستاد با حكم رئیس جمهور منصوب می­شود</a:t>
            </a:r>
            <a:r>
              <a:rPr lang="ar-SA" sz="14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.</a:t>
            </a:r>
            <a:endParaRPr lang="fa-IR" sz="1400" b="1" dirty="0" smtClean="0">
              <a:solidFill>
                <a:srgbClr val="0070C0"/>
              </a:solidFill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14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تبصره2- </a:t>
            </a:r>
            <a:r>
              <a:rPr lang="fa-IR" sz="1400" b="1" dirty="0">
                <a:solidFill>
                  <a:srgbClr val="0070C0"/>
                </a:solidFill>
                <a:cs typeface="B Nazanin" panose="00000400000000000000" pitchFamily="2" charset="-78"/>
              </a:rPr>
              <a:t>جلسات ستاد حداقل هر سه ماه يك بار با حضور اکثریت اعضاي ذيل تشكيل مي‌شود:</a:t>
            </a:r>
            <a:endParaRPr lang="en-US" sz="1400" b="1" dirty="0">
              <a:solidFill>
                <a:srgbClr val="0070C0"/>
              </a:solidFill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1400" dirty="0">
                <a:cs typeface="B Nazanin" panose="00000400000000000000" pitchFamily="2" charset="-78"/>
              </a:rPr>
              <a:t>- رئیس جمهور (رئیس </a:t>
            </a:r>
            <a:r>
              <a:rPr lang="fa-IR" sz="1050" dirty="0">
                <a:cs typeface="B Nazanin" panose="00000400000000000000" pitchFamily="2" charset="-78"/>
              </a:rPr>
              <a:t>ستاد</a:t>
            </a:r>
            <a:r>
              <a:rPr lang="fa-IR" sz="1400" dirty="0">
                <a:cs typeface="B Nazanin" panose="00000400000000000000" pitchFamily="2" charset="-78"/>
              </a:rPr>
              <a:t>)</a:t>
            </a:r>
            <a:endParaRPr lang="en-US" sz="14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1400" dirty="0">
                <a:cs typeface="B Nazanin" panose="00000400000000000000" pitchFamily="2" charset="-78"/>
              </a:rPr>
              <a:t>- دبیر ستاد</a:t>
            </a:r>
            <a:endParaRPr lang="en-US" sz="14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1400" dirty="0">
                <a:cs typeface="B Nazanin" panose="00000400000000000000" pitchFamily="2" charset="-78"/>
              </a:rPr>
              <a:t>- وزرای کشور، بهداشت، درمان و آموزش پزشکی، علوم، تحقیقات و فناوری، ورزش و جوانان، راه و شهرسازي، تعاون، کار و رفاه اجتماعی، اطلاعات، امور اقتصادی و دارایی، فرهنگ و ارشاد اسلامي، آموزش و پرورش،  ارتباطات و فناوری اطلاعات</a:t>
            </a:r>
            <a:endParaRPr lang="en-US" sz="14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1400" dirty="0">
                <a:cs typeface="B Nazanin" panose="00000400000000000000" pitchFamily="2" charset="-78"/>
              </a:rPr>
              <a:t>- روسای سازمان های صدا و سیمای جمهوری اسلامی ایران، برنامه و بودجه کشور، تبلیغات اسلامی، پزشکی قانونی</a:t>
            </a:r>
            <a:endParaRPr lang="en-US" sz="14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1400" dirty="0">
                <a:cs typeface="B Nazanin" panose="00000400000000000000" pitchFamily="2" charset="-78"/>
              </a:rPr>
              <a:t>- معاون امور زنان و خانواده ریاست جمهوری یا دستگاه مرتبط</a:t>
            </a:r>
            <a:endParaRPr lang="en-US" sz="14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1400" dirty="0">
                <a:cs typeface="B Nazanin" panose="00000400000000000000" pitchFamily="2" charset="-78"/>
              </a:rPr>
              <a:t>- مدیر حوزه­های علمیه</a:t>
            </a:r>
            <a:endParaRPr lang="en-US" sz="14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1400" dirty="0">
                <a:cs typeface="B Nazanin" panose="00000400000000000000" pitchFamily="2" charset="-78"/>
              </a:rPr>
              <a:t>- دادستان کل کشور</a:t>
            </a:r>
            <a:endParaRPr lang="en-US" sz="14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1400" dirty="0">
                <a:cs typeface="B Nazanin" panose="00000400000000000000" pitchFamily="2" charset="-78"/>
              </a:rPr>
              <a:t>- رئیس شورای فرهنگی-اجتماعی زنان و خانواده شورای عالی انقلاب فرهنگی</a:t>
            </a:r>
            <a:endParaRPr lang="en-US" sz="14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1400" dirty="0">
                <a:cs typeface="B Nazanin" panose="00000400000000000000" pitchFamily="2" charset="-78"/>
              </a:rPr>
              <a:t>- دو نفر نماینده مجلس شورای اسلامی به عنوان ناظر</a:t>
            </a:r>
            <a:endParaRPr lang="en-US" sz="14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1400" dirty="0">
                <a:cs typeface="B Nazanin" panose="00000400000000000000" pitchFamily="2" charset="-78"/>
              </a:rPr>
              <a:t>- رئيس ستاد كل نيروهاي مسلح</a:t>
            </a:r>
            <a:endParaRPr lang="en-US" sz="14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1400" dirty="0">
                <a:cs typeface="B Nazanin" panose="00000400000000000000" pitchFamily="2" charset="-78"/>
              </a:rPr>
              <a:t>- رئيس سازمان بسيج مستضعفین</a:t>
            </a:r>
            <a:endParaRPr lang="en-US" sz="14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14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782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620688"/>
            <a:ext cx="11449272" cy="554461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 rtl="1">
              <a:lnSpc>
                <a:spcPct val="100000"/>
              </a:lnSpc>
              <a:buNone/>
            </a:pPr>
            <a:r>
              <a:rPr lang="fa-IR" sz="1800" b="1" dirty="0">
                <a:solidFill>
                  <a:srgbClr val="0070C0"/>
                </a:solidFill>
                <a:cs typeface="B Nazanin" panose="00000400000000000000" pitchFamily="2" charset="-78"/>
              </a:rPr>
              <a:t>تبصره 3- وظایف ستاد ملی جمعیت به شرح زیر است:</a:t>
            </a:r>
            <a:endParaRPr lang="en-US" sz="1800" b="1" dirty="0">
              <a:solidFill>
                <a:srgbClr val="0070C0"/>
              </a:solidFill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00000"/>
              </a:lnSpc>
              <a:buNone/>
            </a:pP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- تهیه برنامه عمل متناظر این قانون با تقسیم کار ملی </a:t>
            </a:r>
            <a:endParaRPr lang="en-US" sz="1600" b="1" dirty="0">
              <a:solidFill>
                <a:srgbClr val="0070C0"/>
              </a:solidFill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00000"/>
              </a:lnSpc>
              <a:buNone/>
            </a:pP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- تعیین نقش و ایجاد هماهنگی و هم‌افزایی بین وزارتخانه‌ها، سازمان‌ها، نهادها و مجموعه‌های مرتبط با موضوع جوانی جمعیت و خانواده و نظارت بر نقش‌های تعیین شده. </a:t>
            </a:r>
            <a:endParaRPr lang="en-US" sz="1600" b="1" dirty="0">
              <a:solidFill>
                <a:srgbClr val="0070C0"/>
              </a:solidFill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00000"/>
              </a:lnSpc>
              <a:buNone/>
            </a:pP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- پیشنهاد اعتبار دستگاههای مرتبط با این قانون در بودجه سنواتی به سازمان برنامه و بودجه</a:t>
            </a:r>
            <a:r>
              <a:rPr lang="en-US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‌</a:t>
            </a: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 کشور</a:t>
            </a:r>
            <a:endParaRPr lang="en-US" sz="1600" b="1" dirty="0">
              <a:solidFill>
                <a:srgbClr val="0070C0"/>
              </a:solidFill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00000"/>
              </a:lnSpc>
              <a:buNone/>
            </a:pP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- دریافت گزارش سالانه عملکرد و ارزیابی فعالیت</a:t>
            </a:r>
            <a:r>
              <a:rPr lang="en-US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‌</a:t>
            </a: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های صورت گرفته در ارتباط با بودجه</a:t>
            </a:r>
            <a:r>
              <a:rPr lang="en-US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‌</a:t>
            </a: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های اختصاص یافته در موضوع جمعیت و فرزندآوری </a:t>
            </a:r>
            <a:endParaRPr lang="en-US" sz="1600" b="1" dirty="0">
              <a:solidFill>
                <a:srgbClr val="0070C0"/>
              </a:solidFill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00000"/>
              </a:lnSpc>
              <a:buNone/>
            </a:pP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- تدوین و ابلاغ دستورالعمل ارزیابی عملکرد دستگاهها نسبت به اجرای قانون جوانی جمعیت و حمایت از خانواده</a:t>
            </a:r>
            <a:endParaRPr lang="en-US" sz="1600" b="1" dirty="0">
              <a:solidFill>
                <a:srgbClr val="0070C0"/>
              </a:solidFill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00000"/>
              </a:lnSpc>
              <a:buNone/>
            </a:pP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- نظارت بر طرح‌ها، برنامه‌ها و عملکرد ناظر بر اعتبارات مرتبط با این قانون</a:t>
            </a:r>
            <a:endParaRPr lang="en-US" sz="1600" b="1" dirty="0">
              <a:solidFill>
                <a:srgbClr val="0070C0"/>
              </a:solidFill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00000"/>
              </a:lnSpc>
              <a:buNone/>
            </a:pP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- تدوين شاخص هاي ارزيابي و سنجش اقدامات اثربخش بر رشد ازدواج و فرزندآوری به تفكيك بخش های خانواده؛ رسانه؛ سازمان هاي مردم نهاد؛ دستگاههاي اجرايي، شرکتها و موسسات خصوصی، مديران، نخبگان</a:t>
            </a:r>
            <a:endParaRPr lang="en-US" sz="1600" b="1" dirty="0">
              <a:solidFill>
                <a:srgbClr val="0070C0"/>
              </a:solidFill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00000"/>
              </a:lnSpc>
              <a:buNone/>
            </a:pP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- دریافت گزارش نهادهای ذی ربط مبنی بر اثر بخشی اقدامات آنها بر رشد ازدواج و فرزندآوری در جامعه مخاطب</a:t>
            </a:r>
            <a:endParaRPr lang="en-US" sz="1600" b="1" dirty="0">
              <a:solidFill>
                <a:srgbClr val="0070C0"/>
              </a:solidFill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00000"/>
              </a:lnSpc>
              <a:buNone/>
            </a:pP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- اهداي سالانه «جایزه ملي جوانی جمعيت»</a:t>
            </a:r>
            <a:endParaRPr lang="en-US" sz="1600" b="1" dirty="0">
              <a:solidFill>
                <a:srgbClr val="0070C0"/>
              </a:solidFill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00000"/>
              </a:lnSpc>
              <a:buNone/>
            </a:pP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- پایش زمانی و مکانی مستمر تغییرات جمعیتی در سطح ملی ، استانی و شهرستانی با مشارکت مرکز آمار ایران</a:t>
            </a:r>
            <a:endParaRPr lang="en-US" sz="1600" b="1" dirty="0">
              <a:solidFill>
                <a:srgbClr val="0070C0"/>
              </a:solidFill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00000"/>
              </a:lnSpc>
              <a:buNone/>
            </a:pP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- پایش جامع وضعیت سقط جنین در کشور بر اساس جمع بندی گزارش</a:t>
            </a:r>
            <a:r>
              <a:rPr lang="en-US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‌</a:t>
            </a: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های دستگاههای ذی</a:t>
            </a:r>
            <a:r>
              <a:rPr lang="en-US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‌</a:t>
            </a: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ربط و پژوهش</a:t>
            </a:r>
            <a:r>
              <a:rPr lang="en-US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‌</a:t>
            </a: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های مرتبط</a:t>
            </a:r>
            <a:endParaRPr lang="en-US" sz="1600" b="1" dirty="0">
              <a:solidFill>
                <a:srgbClr val="0070C0"/>
              </a:solidFill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00000"/>
              </a:lnSpc>
              <a:buNone/>
            </a:pP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- ارائه گزارش عملکرد شش ماهه ستاد و دستگاهها مرتبط در رابطه با رشد ازدواج و فرزندآوری به شورای عالی انقلاب فرهنگی و مجلس شورای </a:t>
            </a:r>
            <a:r>
              <a:rPr lang="fa-IR" sz="16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اسلامی</a:t>
            </a:r>
            <a:endParaRPr lang="en-US" sz="1600" b="1" dirty="0">
              <a:solidFill>
                <a:srgbClr val="0070C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989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476672"/>
            <a:ext cx="11305256" cy="597666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16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تبصره </a:t>
            </a: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4-</a:t>
            </a:r>
            <a:r>
              <a:rPr lang="fa-IR" sz="1600" b="1" dirty="0">
                <a:cs typeface="B Nazanin" panose="00000400000000000000" pitchFamily="2" charset="-78"/>
              </a:rPr>
              <a:t> ستاد ملي جمعيت داراي دبيرخانه مستقل بوده، دبير ستاد و مسئولين معاونت‌ها و كارگروههاي تخصصي دبيرخانه مذكور با حكم رييس جمهور منصوب مي گردند.</a:t>
            </a:r>
            <a:endParaRPr lang="en-US" sz="1600" b="1" dirty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تبصره 5-</a:t>
            </a:r>
            <a:r>
              <a:rPr lang="fa-IR" sz="1600" b="1" dirty="0">
                <a:cs typeface="B Nazanin" panose="00000400000000000000" pitchFamily="2" charset="-78"/>
              </a:rPr>
              <a:t> دبيرخانه ستاد ملي جمعيت مسئوليت تهيه طرح ها و پيگيري مصوبات ستاد ملي جمعيت را بر عهده دارد. </a:t>
            </a:r>
            <a:endParaRPr lang="en-US" sz="1600" b="1" dirty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تبصره 6-</a:t>
            </a:r>
            <a:r>
              <a:rPr lang="fa-IR" sz="1600" b="1" dirty="0">
                <a:cs typeface="B Nazanin" panose="00000400000000000000" pitchFamily="2" charset="-78"/>
              </a:rPr>
              <a:t> وظايف نظارتي ستاد نافي نظارت ساير نهادهاي ناظر كشور نمي باشد و هم چنين شمول اين نظارت در خصوص دستگاهها و نهادهاي زير مجموعه رهبري با اذن معظم له خواهد بود.</a:t>
            </a:r>
            <a:endParaRPr lang="en-US" sz="1600" b="1" dirty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تبصره 7-</a:t>
            </a:r>
            <a:r>
              <a:rPr lang="fa-IR" sz="1600" b="1" dirty="0">
                <a:cs typeface="B Nazanin" panose="00000400000000000000" pitchFamily="2" charset="-78"/>
              </a:rPr>
              <a:t> کلیه مصوبات ستاد پس از تأیید و امضای رئیس جمهور لازم­الاجرا می باشد.</a:t>
            </a:r>
            <a:endParaRPr lang="en-US" sz="1600" b="1" dirty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تبصره 8-</a:t>
            </a:r>
            <a:r>
              <a:rPr lang="fa-IR" sz="1600" b="1" dirty="0">
                <a:cs typeface="B Nazanin" panose="00000400000000000000" pitchFamily="2" charset="-78"/>
              </a:rPr>
              <a:t> اعطای کلیه­ امتیازات و تسهیلات این قانون مشروط به آن است که نرخ باروری شهرستان محل زادگاه پدر یا فرزند، بالاي 2.5 نباشد. این محدودیت، شامل امتیازات و تسهیلات مذکور در مواد (۶)، (۷)، (۸)، (۱۷)، (۲۲)، (۲۳)، (۲۶)، (۴۰)، (۴۱)، (۴۳)، (۴۹)، (۶۶) و (۶۸) و همچنین مواردی که در قوانین قبلی پیش بینی شده است، نخواهد بود.</a:t>
            </a:r>
            <a:endParaRPr lang="en-US" sz="1600" b="1" dirty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1800" b="1" dirty="0">
                <a:solidFill>
                  <a:srgbClr val="0070C0"/>
                </a:solidFill>
                <a:cs typeface="B Nazanin" panose="00000400000000000000" pitchFamily="2" charset="-78"/>
              </a:rPr>
              <a:t>پ- استانداران مکلفند از طریق شورای برنامه­ریزی و توسعه استان موضوع ماده (31) قانون احکام دائمی برنامه­های توسعه کشور مصوب 10/11/1395، راهبری، برنامه­ریزی، هماهنگی بین بخشی و نظارت و ارزیابی درسطح استان در مورد احکام این قانون را برعهده گیرند.</a:t>
            </a:r>
            <a:endParaRPr lang="en-US" sz="1800" b="1" dirty="0">
              <a:solidFill>
                <a:srgbClr val="0070C0"/>
              </a:solidFill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1600" b="1" dirty="0">
                <a:cs typeface="B Nazanin" panose="00000400000000000000" pitchFamily="2" charset="-78"/>
              </a:rPr>
              <a:t>تبصره- وزارت کشور مکلف است با همکاری مرکز آمار ایران، هرساله به رصد مداوم میزان موالید و نرخ باروری کل در کشور پرداخته و بر اساس آن پيشنهادهاي لازم را در خصوص برنامه­ريزي برای ارتقای وضعیت باروري در  استان ها و شهرستان ها به ستاد ملي جمعيت ارائه نماید.</a:t>
            </a:r>
            <a:endParaRPr lang="en-US" sz="1600" b="1" dirty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en-US" sz="16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660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2274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3"/>
            <a:ext cx="12191999" cy="6885383"/>
          </a:xfrm>
        </p:spPr>
      </p:pic>
    </p:spTree>
    <p:extLst>
      <p:ext uri="{BB962C8B-B14F-4D97-AF65-F5344CB8AC3E}">
        <p14:creationId xmlns:p14="http://schemas.microsoft.com/office/powerpoint/2010/main" val="423780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9E89F1-792C-4F80-9AA9-7B4A88C76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548"/>
            <a:ext cx="12192000" cy="6566452"/>
          </a:xfrm>
        </p:spPr>
      </p:pic>
    </p:spTree>
    <p:extLst>
      <p:ext uri="{BB962C8B-B14F-4D97-AF65-F5344CB8AC3E}">
        <p14:creationId xmlns:p14="http://schemas.microsoft.com/office/powerpoint/2010/main" val="174614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5651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0095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2135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9314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1999" cy="6885384"/>
          </a:xfrm>
        </p:spPr>
      </p:pic>
    </p:spTree>
    <p:extLst>
      <p:ext uri="{BB962C8B-B14F-4D97-AF65-F5344CB8AC3E}">
        <p14:creationId xmlns:p14="http://schemas.microsoft.com/office/powerpoint/2010/main" val="110126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12191999" cy="6957392"/>
          </a:xfrm>
        </p:spPr>
      </p:pic>
    </p:spTree>
    <p:extLst>
      <p:ext uri="{BB962C8B-B14F-4D97-AF65-F5344CB8AC3E}">
        <p14:creationId xmlns:p14="http://schemas.microsoft.com/office/powerpoint/2010/main" val="167266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</p:spPr>
      </p:pic>
    </p:spTree>
    <p:extLst>
      <p:ext uri="{BB962C8B-B14F-4D97-AF65-F5344CB8AC3E}">
        <p14:creationId xmlns:p14="http://schemas.microsoft.com/office/powerpoint/2010/main" val="423995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88688" cy="6857999"/>
          </a:xfrm>
        </p:spPr>
      </p:pic>
    </p:spTree>
    <p:extLst>
      <p:ext uri="{BB962C8B-B14F-4D97-AF65-F5344CB8AC3E}">
        <p14:creationId xmlns:p14="http://schemas.microsoft.com/office/powerpoint/2010/main" val="282749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16680" cy="6858000"/>
          </a:xfrm>
        </p:spPr>
      </p:pic>
    </p:spTree>
    <p:extLst>
      <p:ext uri="{BB962C8B-B14F-4D97-AF65-F5344CB8AC3E}">
        <p14:creationId xmlns:p14="http://schemas.microsoft.com/office/powerpoint/2010/main" val="410936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0"/>
            <a:ext cx="12457384" cy="6858000"/>
          </a:xfrm>
        </p:spPr>
      </p:pic>
    </p:spTree>
    <p:extLst>
      <p:ext uri="{BB962C8B-B14F-4D97-AF65-F5344CB8AC3E}">
        <p14:creationId xmlns:p14="http://schemas.microsoft.com/office/powerpoint/2010/main" val="413759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7169867"/>
              </p:ext>
            </p:extLst>
          </p:nvPr>
        </p:nvGraphicFramePr>
        <p:xfrm>
          <a:off x="838200" y="1432560"/>
          <a:ext cx="10515600" cy="4744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84555"/>
          </a:xfrm>
          <a:prstGeom prst="rect">
            <a:avLst/>
          </a:prstGeom>
          <a:solidFill>
            <a:srgbClr val="0070C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rtl="1"/>
            <a:r>
              <a:rPr lang="fa-IR" sz="32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نرخ باروری کلی کشور از 1351 تا ۱۳۹۹</a:t>
            </a:r>
            <a:endParaRPr lang="fa-IR" sz="3200" b="1" dirty="0">
              <a:solidFill>
                <a:srgbClr val="FFFF0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893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85384"/>
          </a:xfrm>
        </p:spPr>
      </p:pic>
    </p:spTree>
    <p:extLst>
      <p:ext uri="{BB962C8B-B14F-4D97-AF65-F5344CB8AC3E}">
        <p14:creationId xmlns:p14="http://schemas.microsoft.com/office/powerpoint/2010/main" val="229486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52" y="188640"/>
            <a:ext cx="7886700" cy="466385"/>
          </a:xfrm>
          <a:extLst/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fa-IR" sz="2800" b="1" dirty="0">
                <a:solidFill>
                  <a:srgbClr val="FF0000"/>
                </a:solidFill>
                <a:cs typeface="B Mitra" panose="00000400000000000000" pitchFamily="2" charset="-78"/>
              </a:rPr>
              <a:t>الگوي باروري کل کشور برحسب سطح تحصیلات زنان: 1395</a:t>
            </a:r>
            <a:endParaRPr lang="en-US" sz="28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-888776" y="655025"/>
          <a:ext cx="13969552" cy="6202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Up Arrow 4"/>
          <p:cNvSpPr/>
          <p:nvPr/>
        </p:nvSpPr>
        <p:spPr>
          <a:xfrm>
            <a:off x="5447928" y="3501008"/>
            <a:ext cx="216024" cy="7576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Up Arrow 7"/>
          <p:cNvSpPr/>
          <p:nvPr/>
        </p:nvSpPr>
        <p:spPr>
          <a:xfrm>
            <a:off x="2074197" y="1699190"/>
            <a:ext cx="216024" cy="757652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Up Arrow 8"/>
          <p:cNvSpPr/>
          <p:nvPr/>
        </p:nvSpPr>
        <p:spPr>
          <a:xfrm>
            <a:off x="3245374" y="1985704"/>
            <a:ext cx="216024" cy="75765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Up Arrow 9"/>
          <p:cNvSpPr/>
          <p:nvPr/>
        </p:nvSpPr>
        <p:spPr>
          <a:xfrm>
            <a:off x="3773186" y="2348880"/>
            <a:ext cx="162574" cy="3456384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Up Arrow 10"/>
          <p:cNvSpPr/>
          <p:nvPr/>
        </p:nvSpPr>
        <p:spPr>
          <a:xfrm>
            <a:off x="4775361" y="2743356"/>
            <a:ext cx="216024" cy="757652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1481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534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6680" cy="6858000"/>
          </a:xfrm>
        </p:spPr>
      </p:pic>
    </p:spTree>
    <p:extLst>
      <p:ext uri="{BB962C8B-B14F-4D97-AF65-F5344CB8AC3E}">
        <p14:creationId xmlns:p14="http://schemas.microsoft.com/office/powerpoint/2010/main" val="180949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0"/>
            <a:ext cx="12288687" cy="6858000"/>
          </a:xfrm>
        </p:spPr>
      </p:pic>
    </p:spTree>
    <p:extLst>
      <p:ext uri="{BB962C8B-B14F-4D97-AF65-F5344CB8AC3E}">
        <p14:creationId xmlns:p14="http://schemas.microsoft.com/office/powerpoint/2010/main" val="364002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163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05248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9312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1"/>
            <a:ext cx="12288688" cy="6858000"/>
          </a:xfrm>
        </p:spPr>
      </p:pic>
    </p:spTree>
    <p:extLst>
      <p:ext uri="{BB962C8B-B14F-4D97-AF65-F5344CB8AC3E}">
        <p14:creationId xmlns:p14="http://schemas.microsoft.com/office/powerpoint/2010/main" val="285413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2153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3592" y="260648"/>
            <a:ext cx="6858000" cy="616760"/>
          </a:xfrm>
        </p:spPr>
        <p:txBody>
          <a:bodyPr>
            <a:noAutofit/>
          </a:bodyPr>
          <a:lstStyle/>
          <a:p>
            <a:pPr rtl="1"/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cs typeface="B Nazanin" panose="00000400000000000000" pitchFamily="2" charset="-78"/>
              </a:rPr>
              <a:t>درصد متوسط رشد </a:t>
            </a:r>
            <a:r>
              <a:rPr lang="fa-IR" sz="2400" b="1" dirty="0" smtClean="0">
                <a:solidFill>
                  <a:schemeClr val="accent1">
                    <a:lumMod val="75000"/>
                  </a:schemeClr>
                </a:solidFill>
                <a:cs typeface="B Nazanin" panose="00000400000000000000" pitchFamily="2" charset="-78"/>
              </a:rPr>
              <a:t>سالانه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cs typeface="B Nazanin" panose="00000400000000000000" pitchFamily="2" charset="-78"/>
              </a:rPr>
              <a:t/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cs typeface="B Nazanin" panose="00000400000000000000" pitchFamily="2" charset="-78"/>
              </a:rPr>
            </a:br>
            <a:r>
              <a:rPr lang="fa-IR" sz="2400" b="1" dirty="0" smtClean="0">
                <a:solidFill>
                  <a:schemeClr val="accent1">
                    <a:lumMod val="75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cs typeface="B Nazanin" panose="00000400000000000000" pitchFamily="2" charset="-78"/>
              </a:rPr>
              <a:t>جمعیت دوره 65-95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263352" y="1124744"/>
          <a:ext cx="1152128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4906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0"/>
            <a:ext cx="12360696" cy="6858000"/>
          </a:xfrm>
        </p:spPr>
      </p:pic>
    </p:spTree>
    <p:extLst>
      <p:ext uri="{BB962C8B-B14F-4D97-AF65-F5344CB8AC3E}">
        <p14:creationId xmlns:p14="http://schemas.microsoft.com/office/powerpoint/2010/main" val="382377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6680" cy="6858000"/>
          </a:xfrm>
        </p:spPr>
      </p:pic>
    </p:spTree>
    <p:extLst>
      <p:ext uri="{BB962C8B-B14F-4D97-AF65-F5344CB8AC3E}">
        <p14:creationId xmlns:p14="http://schemas.microsoft.com/office/powerpoint/2010/main" val="358277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603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0"/>
            <a:ext cx="12288688" cy="6857999"/>
          </a:xfrm>
        </p:spPr>
      </p:pic>
    </p:spTree>
    <p:extLst>
      <p:ext uri="{BB962C8B-B14F-4D97-AF65-F5344CB8AC3E}">
        <p14:creationId xmlns:p14="http://schemas.microsoft.com/office/powerpoint/2010/main" val="167602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9713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970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41826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8373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6728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69127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3440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1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0"/>
            <a:ext cx="12288688" cy="6857999"/>
          </a:xfrm>
        </p:spPr>
      </p:pic>
    </p:spTree>
    <p:extLst>
      <p:ext uri="{BB962C8B-B14F-4D97-AF65-F5344CB8AC3E}">
        <p14:creationId xmlns:p14="http://schemas.microsoft.com/office/powerpoint/2010/main" val="122162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080" y="620688"/>
            <a:ext cx="5115000" cy="615603"/>
          </a:xfrm>
          <a:ln w="381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 rtl="1"/>
            <a:r>
              <a:rPr lang="fa-IR" dirty="0" smtClean="0">
                <a:solidFill>
                  <a:srgbClr val="0070C0"/>
                </a:solidFill>
                <a:cs typeface="B Nazanin" panose="00000400000000000000" pitchFamily="2" charset="-78"/>
              </a:rPr>
              <a:t>ابلاغیه وزیر محترم بهداشت</a:t>
            </a:r>
            <a:endParaRPr lang="en-US" dirty="0">
              <a:solidFill>
                <a:srgbClr val="0070C0"/>
              </a:solidFill>
              <a:cs typeface="B Nazanin" panose="00000400000000000000" pitchFamily="2" charset="-7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32656"/>
            <a:ext cx="5616624" cy="619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82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8088" y="764704"/>
            <a:ext cx="4754960" cy="821507"/>
          </a:xfrm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rtl="1"/>
            <a:r>
              <a:rPr lang="fa-IR" dirty="0">
                <a:solidFill>
                  <a:srgbClr val="0070C0"/>
                </a:solidFill>
                <a:cs typeface="B Nazanin" panose="00000400000000000000" pitchFamily="2" charset="-78"/>
              </a:rPr>
              <a:t>نامه معاون محترم بهداشت</a:t>
            </a:r>
            <a:endParaRPr lang="en-US" dirty="0">
              <a:solidFill>
                <a:srgbClr val="0070C0"/>
              </a:solidFill>
              <a:cs typeface="B Nazanin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476672"/>
            <a:ext cx="5616624" cy="6065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hlinkClick r:id="rId3" action="ppaction://hlinkfile"/>
          </p:cNvPr>
          <p:cNvSpPr txBox="1"/>
          <p:nvPr/>
        </p:nvSpPr>
        <p:spPr>
          <a:xfrm>
            <a:off x="7464456" y="3012947"/>
            <a:ext cx="346120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cs typeface="B Nazanin" panose="00000400000000000000" pitchFamily="2" charset="-78"/>
              </a:defRPr>
            </a:lvl1pPr>
          </a:lstStyle>
          <a:p>
            <a:r>
              <a:rPr lang="ar-SA" dirty="0"/>
              <a:t>دستورالعمل کمیته آموزش و اطلاع رسانی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08368" y="3861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hlinkClick r:id="rId4" action="ppaction://hlinkfile"/>
          </p:cNvPr>
          <p:cNvSpPr txBox="1"/>
          <p:nvPr/>
        </p:nvSpPr>
        <p:spPr>
          <a:xfrm>
            <a:off x="6384032" y="2534179"/>
            <a:ext cx="562205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a-IR" b="1" dirty="0">
                <a:cs typeface="B Nazanin" panose="00000400000000000000" pitchFamily="2" charset="-78"/>
              </a:rPr>
              <a:t>برنامه ملی آموزش ، اطلاع رسانی سلامت باروری و ترغیب فرزندآوری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5208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44" y="116632"/>
            <a:ext cx="11665296" cy="543595"/>
          </a:xfrm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228600" indent="-228600" algn="r" rtl="1">
              <a:buFont typeface="Wingdings" panose="05000000000000000000" pitchFamily="2" charset="2"/>
              <a:buChar char="§"/>
            </a:pPr>
            <a:r>
              <a:rPr lang="fa-IR" sz="2800" dirty="0">
                <a:solidFill>
                  <a:srgbClr val="0070C0"/>
                </a:solidFill>
                <a:cs typeface="B Nazanin" panose="00000400000000000000" pitchFamily="2" charset="-78"/>
              </a:rPr>
              <a:t>انتظارات:</a:t>
            </a:r>
            <a:endParaRPr lang="en-US" sz="2800" dirty="0">
              <a:solidFill>
                <a:srgbClr val="0070C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44" y="836712"/>
            <a:ext cx="11665296" cy="5760640"/>
          </a:xfrm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r" rt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رعایت مفاد و اجرای </a:t>
            </a:r>
            <a:r>
              <a:rPr lang="fa-IR" dirty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قانون حمایت از خانواده و جوانی جمعیت</a:t>
            </a:r>
          </a:p>
          <a:p>
            <a:pPr algn="r" rt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a-IR" dirty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برگزاری جلسات بین بخشی و حمایت طلبی برای اجرای سیاست ها:</a:t>
            </a:r>
          </a:p>
          <a:p>
            <a:pPr lvl="1" algn="r" rt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a-IR" sz="1800" dirty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اساتید عضو هیات علمی و اقراد مرجع، بسیج، ائمه جمعه وجماعات، سازمان تبلیغات، شورای شهر(شهرداری ها)، ثبت احوال، کمیته امداد، بهزیستی و ...</a:t>
            </a:r>
          </a:p>
          <a:p>
            <a:pPr algn="r" rt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استفاده </a:t>
            </a:r>
            <a:r>
              <a:rPr lang="fa-IR" dirty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از بستر قانون حمایت از خانواده و جوانی جمعیت برای </a:t>
            </a:r>
            <a:r>
              <a:rPr lang="fa-IR" dirty="0" smtClean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اجرایی </a:t>
            </a:r>
            <a:r>
              <a:rPr lang="fa-IR" dirty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سازی راهبردهای ۱۴ گانه سند صیانت از </a:t>
            </a:r>
            <a:r>
              <a:rPr lang="fa-IR" dirty="0" smtClean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جمعیت</a:t>
            </a:r>
          </a:p>
          <a:p>
            <a:pPr algn="r" rt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استقرار </a:t>
            </a:r>
            <a:r>
              <a:rPr lang="fa-IR" dirty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و تقویت واحدهای </a:t>
            </a:r>
            <a:r>
              <a:rPr lang="fa-IR" dirty="0" smtClean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ستادی(</a:t>
            </a:r>
            <a:r>
              <a:rPr lang="fa-IR" sz="2500" dirty="0">
                <a:solidFill>
                  <a:srgbClr val="0070C0"/>
                </a:solidFill>
                <a:cs typeface="B Nazanin" panose="00000400000000000000" pitchFamily="2" charset="-78"/>
              </a:rPr>
              <a:t>تکمیل ساختار </a:t>
            </a:r>
            <a:r>
              <a:rPr lang="fa-IR" sz="2500" dirty="0" smtClean="0">
                <a:solidFill>
                  <a:srgbClr val="0070C0"/>
                </a:solidFill>
                <a:cs typeface="B Nazanin" panose="00000400000000000000" pitchFamily="2" charset="-78"/>
              </a:rPr>
              <a:t>مدیریت سلامت </a:t>
            </a:r>
            <a:r>
              <a:rPr lang="fa-IR" sz="2500" dirty="0">
                <a:solidFill>
                  <a:srgbClr val="0070C0"/>
                </a:solidFill>
                <a:cs typeface="B Nazanin" panose="00000400000000000000" pitchFamily="2" charset="-78"/>
              </a:rPr>
              <a:t>خانواده با تاکید بر برنامه های باروری </a:t>
            </a:r>
            <a:r>
              <a:rPr lang="fa-IR" sz="2500" dirty="0" smtClean="0">
                <a:solidFill>
                  <a:srgbClr val="0070C0"/>
                </a:solidFill>
                <a:cs typeface="B Nazanin" panose="00000400000000000000" pitchFamily="2" charset="-78"/>
              </a:rPr>
              <a:t>سالم</a:t>
            </a:r>
            <a:r>
              <a:rPr lang="fa-IR" dirty="0" smtClean="0">
                <a:solidFill>
                  <a:srgbClr val="0070C0"/>
                </a:solidFill>
                <a:cs typeface="B Nazanin" panose="00000400000000000000" pitchFamily="2" charset="-78"/>
              </a:rPr>
              <a:t>)</a:t>
            </a:r>
          </a:p>
          <a:p>
            <a:pPr algn="r" rt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a-IR" dirty="0">
                <a:solidFill>
                  <a:srgbClr val="0070C0"/>
                </a:solidFill>
                <a:cs typeface="B Nazanin" panose="00000400000000000000" pitchFamily="2" charset="-78"/>
              </a:rPr>
              <a:t>صیانت از بودجه های </a:t>
            </a:r>
            <a:r>
              <a:rPr lang="fa-IR" dirty="0" smtClean="0">
                <a:solidFill>
                  <a:srgbClr val="0070C0"/>
                </a:solidFill>
                <a:cs typeface="B Nazanin" panose="00000400000000000000" pitchFamily="2" charset="-78"/>
              </a:rPr>
              <a:t>ارسالی</a:t>
            </a:r>
          </a:p>
          <a:p>
            <a:pPr algn="r" rt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a-IR" dirty="0">
                <a:solidFill>
                  <a:srgbClr val="0070C0"/>
                </a:solidFill>
                <a:cs typeface="B Nazanin" panose="00000400000000000000" pitchFamily="2" charset="-78"/>
              </a:rPr>
              <a:t>تقویت برنامه آموزش های ۶ ساعته ازدواج</a:t>
            </a:r>
          </a:p>
          <a:p>
            <a:pPr algn="r" rt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a-IR" dirty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اجرای دقیق بسته خدمتی باروری سالم</a:t>
            </a:r>
          </a:p>
          <a:p>
            <a:pPr algn="r" rt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پایش </a:t>
            </a:r>
            <a:r>
              <a:rPr lang="fa-IR" dirty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جدی اجرای سیاست </a:t>
            </a:r>
            <a:r>
              <a:rPr lang="fa-IR" dirty="0" smtClean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ها</a:t>
            </a:r>
            <a:r>
              <a:rPr lang="en-US" dirty="0" smtClean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 </a:t>
            </a:r>
            <a:r>
              <a:rPr lang="fa-IR" dirty="0" smtClean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 در عملیات ارائه خدمت، </a:t>
            </a:r>
            <a:r>
              <a:rPr lang="fa-IR" dirty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توسط ارائه دهندگان خدمت</a:t>
            </a:r>
          </a:p>
          <a:p>
            <a:pPr algn="r" rt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ظرفیت </a:t>
            </a:r>
            <a:r>
              <a:rPr lang="fa-IR" dirty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سازی و آموزش مداوم پرسنل در خصوص دستورعمل های بازبینی </a:t>
            </a:r>
            <a:r>
              <a:rPr lang="fa-IR" dirty="0" smtClean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شده</a:t>
            </a:r>
          </a:p>
          <a:p>
            <a:pPr algn="r" rt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 </a:t>
            </a:r>
            <a:r>
              <a:rPr lang="fa-IR" dirty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برنامه ریزی ویژه برای ارائه خدمت به مادران باردار نیازمند مراقبت های </a:t>
            </a:r>
            <a:r>
              <a:rPr lang="fa-IR" dirty="0" smtClean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خاص</a:t>
            </a:r>
          </a:p>
          <a:p>
            <a:pPr algn="r" rt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 </a:t>
            </a:r>
            <a:r>
              <a:rPr lang="fa-IR" dirty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پرداخت </a:t>
            </a:r>
            <a:r>
              <a:rPr lang="fa-IR" dirty="0" smtClean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تشویقی</a:t>
            </a:r>
          </a:p>
          <a:p>
            <a:pPr algn="r" rt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a-IR" dirty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پ</a:t>
            </a:r>
            <a:r>
              <a:rPr lang="fa-IR" dirty="0" smtClean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ایش </a:t>
            </a:r>
            <a:r>
              <a:rPr lang="fa-IR" dirty="0">
                <a:solidFill>
                  <a:srgbClr val="0070C0"/>
                </a:solidFill>
                <a:latin typeface="+mj-lt"/>
                <a:ea typeface="+mj-ea"/>
                <a:cs typeface="B Nazanin" panose="00000400000000000000" pitchFamily="2" charset="-78"/>
              </a:rPr>
              <a:t>کلان منطقه و دانشگاه/ دانشکده</a:t>
            </a:r>
          </a:p>
          <a:p>
            <a:pPr algn="r" rtl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dirty="0">
              <a:solidFill>
                <a:srgbClr val="0070C0"/>
              </a:solidFill>
              <a:latin typeface="+mj-lt"/>
              <a:ea typeface="+mj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4370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5640" y="2708920"/>
            <a:ext cx="6336704" cy="2387600"/>
          </a:xfrm>
        </p:spPr>
        <p:txBody>
          <a:bodyPr>
            <a:noAutofit/>
          </a:bodyPr>
          <a:lstStyle/>
          <a:p>
            <a:pPr rtl="1"/>
            <a:r>
              <a:rPr lang="fa-IR" sz="5400" dirty="0">
                <a:solidFill>
                  <a:srgbClr val="FF0000"/>
                </a:solidFill>
                <a:cs typeface="B Nazanin Outline" panose="00000400000000000000" pitchFamily="2" charset="-78"/>
              </a:rPr>
              <a:t>با تشکر از توجه شما</a:t>
            </a:r>
            <a:r>
              <a:rPr lang="fa-IR" sz="5400" dirty="0">
                <a:solidFill>
                  <a:srgbClr val="00B050"/>
                </a:solidFill>
                <a:cs typeface="B Nazanin Outline" panose="00000400000000000000" pitchFamily="2" charset="-78"/>
              </a:rPr>
              <a:t/>
            </a:r>
            <a:br>
              <a:rPr lang="fa-IR" sz="5400" dirty="0">
                <a:solidFill>
                  <a:srgbClr val="00B050"/>
                </a:solidFill>
                <a:cs typeface="B Nazanin Outline" panose="00000400000000000000" pitchFamily="2" charset="-78"/>
              </a:rPr>
            </a:br>
            <a:r>
              <a:rPr lang="fa-IR" sz="5400" dirty="0">
                <a:solidFill>
                  <a:srgbClr val="FF0000"/>
                </a:solidFill>
                <a:cs typeface="B Nazanin Outline" panose="00000400000000000000" pitchFamily="2" charset="-78"/>
              </a:rPr>
              <a:t>و</a:t>
            </a:r>
            <a:r>
              <a:rPr lang="fa-IR" sz="5400" dirty="0">
                <a:solidFill>
                  <a:srgbClr val="00B050"/>
                </a:solidFill>
                <a:cs typeface="B Nazanin Outline" panose="00000400000000000000" pitchFamily="2" charset="-78"/>
              </a:rPr>
              <a:t/>
            </a:r>
            <a:br>
              <a:rPr lang="fa-IR" sz="5400" dirty="0">
                <a:solidFill>
                  <a:srgbClr val="00B050"/>
                </a:solidFill>
                <a:cs typeface="B Nazanin Outline" panose="00000400000000000000" pitchFamily="2" charset="-78"/>
              </a:rPr>
            </a:br>
            <a:r>
              <a:rPr lang="fa-IR" sz="5400" dirty="0">
                <a:solidFill>
                  <a:srgbClr val="00B050"/>
                </a:solidFill>
                <a:cs typeface="B Nazanin Outline" panose="00000400000000000000" pitchFamily="2" charset="-78"/>
              </a:rPr>
              <a:t>آرزوی سلامت </a:t>
            </a:r>
            <a:br>
              <a:rPr lang="fa-IR" sz="5400" dirty="0">
                <a:solidFill>
                  <a:srgbClr val="00B050"/>
                </a:solidFill>
                <a:cs typeface="B Nazanin Outline" panose="00000400000000000000" pitchFamily="2" charset="-78"/>
              </a:rPr>
            </a:br>
            <a:r>
              <a:rPr lang="fa-IR" sz="5400" dirty="0">
                <a:solidFill>
                  <a:srgbClr val="00B050"/>
                </a:solidFill>
                <a:cs typeface="B Nazanin Outline" panose="00000400000000000000" pitchFamily="2" charset="-78"/>
              </a:rPr>
              <a:t>و توفیق روزافزون</a:t>
            </a:r>
            <a:endParaRPr lang="en-US" sz="5400" dirty="0">
              <a:solidFill>
                <a:srgbClr val="00B050"/>
              </a:solidFill>
              <a:cs typeface="B Nazanin Outline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566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9376" y="476672"/>
            <a:ext cx="1094521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solidFill>
                  <a:srgbClr val="FFFF00"/>
                </a:solidFill>
                <a:cs typeface="B Titr" pitchFamily="2" charset="-78"/>
              </a:rPr>
              <a:t>ميانگين سني جمعيت در کشور طي سالهاي 1355 تا 1395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66832" y="1464820"/>
          <a:ext cx="8570304" cy="1584176"/>
        </p:xfrm>
        <a:graphic>
          <a:graphicData uri="http://schemas.openxmlformats.org/drawingml/2006/table">
            <a:tbl>
              <a:tblPr rtl="1"/>
              <a:tblGrid>
                <a:gridCol w="1558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1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9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1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5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89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5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16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1044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dirty="0" smtClean="0">
                          <a:latin typeface="Calibri"/>
                          <a:ea typeface="Calibri"/>
                          <a:cs typeface="B Nazanin" pitchFamily="2" charset="-78"/>
                        </a:rPr>
                        <a:t>سال</a:t>
                      </a:r>
                      <a:endParaRPr lang="en-US" sz="2400" dirty="0"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b="1" kern="1200" dirty="0" smtClean="0">
                          <a:solidFill>
                            <a:srgbClr val="FF0000"/>
                          </a:solidFill>
                          <a:latin typeface="Tahoma"/>
                          <a:ea typeface="Times New Roman"/>
                          <a:cs typeface="B Nazanin"/>
                        </a:rPr>
                        <a:t>1399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latin typeface="Tahoma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b="1" kern="1200" dirty="0" smtClean="0">
                          <a:solidFill>
                            <a:srgbClr val="FF0000"/>
                          </a:solidFill>
                          <a:latin typeface="Tahoma"/>
                          <a:ea typeface="Times New Roman"/>
                          <a:cs typeface="B Nazanin"/>
                        </a:rPr>
                        <a:t>1395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latin typeface="Tahoma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b="1" kern="1200" dirty="0" smtClean="0">
                          <a:solidFill>
                            <a:schemeClr val="tx1"/>
                          </a:solidFill>
                          <a:latin typeface="Tahoma"/>
                          <a:ea typeface="Times New Roman"/>
                          <a:cs typeface="B Nazanin"/>
                        </a:rPr>
                        <a:t>1390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Tahoma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b="1" kern="1200" dirty="0" smtClean="0">
                          <a:solidFill>
                            <a:schemeClr val="tx1"/>
                          </a:solidFill>
                          <a:latin typeface="Tahoma"/>
                          <a:ea typeface="Times New Roman"/>
                          <a:cs typeface="B Nazanin"/>
                        </a:rPr>
                        <a:t>1380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Tahoma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b="1" kern="1200" dirty="0" smtClean="0">
                          <a:solidFill>
                            <a:schemeClr val="tx1"/>
                          </a:solidFill>
                          <a:latin typeface="Tahoma"/>
                          <a:ea typeface="Times New Roman"/>
                          <a:cs typeface="B Nazanin"/>
                        </a:rPr>
                        <a:t>1375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Tahoma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b="1" kern="1200" dirty="0" smtClean="0">
                          <a:solidFill>
                            <a:schemeClr val="tx1"/>
                          </a:solidFill>
                          <a:latin typeface="Tahoma"/>
                          <a:ea typeface="Times New Roman"/>
                          <a:cs typeface="B Nazanin"/>
                        </a:rPr>
                        <a:t>1365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Tahoma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b="1" kern="1200" dirty="0" smtClean="0">
                          <a:solidFill>
                            <a:srgbClr val="00B050"/>
                          </a:solidFill>
                          <a:latin typeface="Tahoma"/>
                          <a:ea typeface="Times New Roman"/>
                          <a:cs typeface="B Nazanin"/>
                        </a:rPr>
                        <a:t>1355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Tahoma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373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dirty="0" smtClean="0">
                          <a:latin typeface="Calibri"/>
                          <a:ea typeface="Calibri"/>
                          <a:cs typeface="B Nazanin" pitchFamily="2" charset="-78"/>
                        </a:rPr>
                        <a:t>ميانگين سني</a:t>
                      </a:r>
                      <a:endParaRPr lang="en-US" sz="2400" dirty="0"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kern="1200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B Nazanin" pitchFamily="2" charset="-78"/>
                        </a:rPr>
                        <a:t>32</a:t>
                      </a:r>
                      <a:endParaRPr lang="en-US" sz="2000" b="1" kern="1200" dirty="0" smtClean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kern="1200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B Nazanin" pitchFamily="2" charset="-78"/>
                        </a:rPr>
                        <a:t>31.1</a:t>
                      </a:r>
                      <a:endParaRPr lang="en-US" sz="2000" b="1" kern="1200" dirty="0" smtClean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B Nazanin" pitchFamily="2" charset="-78"/>
                        </a:rPr>
                        <a:t>29.8</a:t>
                      </a:r>
                      <a:endParaRPr lang="en-US" sz="2000" b="1" kern="1200" dirty="0" smtClean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B Nazanin" pitchFamily="2" charset="-78"/>
                        </a:rPr>
                        <a:t>27.97</a:t>
                      </a:r>
                      <a:endParaRPr lang="fa-IR" sz="20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B Nazanin" pitchFamily="2" charset="-78"/>
                        </a:rPr>
                        <a:t>24.03</a:t>
                      </a:r>
                      <a:endParaRPr lang="fa-IR" sz="20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1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B Nazanin" pitchFamily="2" charset="-78"/>
                        </a:rPr>
                        <a:t>21.7</a:t>
                      </a:r>
                      <a:endParaRPr kumimoji="0" lang="fa-IR" sz="2000" b="1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1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fa-IR" sz="2000" b="1" kern="1200" dirty="0" smtClean="0">
                          <a:solidFill>
                            <a:srgbClr val="00B050"/>
                          </a:solidFill>
                          <a:latin typeface="Calibri"/>
                          <a:ea typeface="Times New Roman"/>
                          <a:cs typeface="B Nazanin" pitchFamily="2" charset="-78"/>
                        </a:rPr>
                        <a:t>22.4</a:t>
                      </a:r>
                      <a:endParaRPr kumimoji="0" lang="fa-IR" sz="2000" b="1" kern="1200" dirty="0">
                        <a:solidFill>
                          <a:srgbClr val="00B050"/>
                        </a:solidFill>
                        <a:latin typeface="Calibri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40832" y="6372036"/>
            <a:ext cx="56166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cs typeface="B Nazanin" pitchFamily="2" charset="-78"/>
              </a:rPr>
              <a:t>منبع: سرشماري عمومي نفوس و مسکن 1355 تا 1395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67608" y="3924346"/>
            <a:ext cx="6336704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3600" dirty="0" smtClean="0">
                <a:solidFill>
                  <a:srgbClr val="0070C0"/>
                </a:solidFill>
                <a:cs typeface="B Nazanin" panose="00000400000000000000" pitchFamily="2" charset="-78"/>
              </a:rPr>
              <a:t>در 45 سال گذشته؛</a:t>
            </a:r>
          </a:p>
          <a:p>
            <a:pPr algn="ctr" rtl="1"/>
            <a:r>
              <a:rPr lang="fa-IR" sz="36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ایران </a:t>
            </a:r>
            <a:r>
              <a:rPr lang="fa-IR" sz="3600" b="1" dirty="0">
                <a:solidFill>
                  <a:srgbClr val="0070C0"/>
                </a:solidFill>
                <a:cs typeface="B Nazanin" panose="00000400000000000000" pitchFamily="2" charset="-78"/>
              </a:rPr>
              <a:t>عزیز </a:t>
            </a:r>
            <a:r>
              <a:rPr lang="fa-IR" sz="36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10 سال پیرتر شده است</a:t>
            </a:r>
            <a:endParaRPr lang="en-US" sz="3600" b="1" dirty="0">
              <a:solidFill>
                <a:srgbClr val="0070C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54821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>
                <a:cs typeface="B Titr" pitchFamily="2" charset="-78"/>
              </a:rPr>
              <a:t>ازدواج‌هاي ثبت شده </a:t>
            </a:r>
            <a:br>
              <a:rPr lang="fa-IR" smtClean="0">
                <a:cs typeface="B Titr" pitchFamily="2" charset="-78"/>
              </a:rPr>
            </a:br>
            <a:r>
              <a:rPr lang="fa-IR" sz="2000">
                <a:cs typeface="B Titr" pitchFamily="2" charset="-78"/>
              </a:rPr>
              <a:t>طي سال هاي 1370 الي 1397</a:t>
            </a:r>
            <a:endParaRPr lang="fa-IR" sz="2000" dirty="0">
              <a:cs typeface="B Titr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19336" y="-4567"/>
            <a:ext cx="13464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52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4989</TotalTime>
  <Words>1553</Words>
  <Application>Microsoft Office PowerPoint</Application>
  <PresentationFormat>Widescreen</PresentationFormat>
  <Paragraphs>151</Paragraphs>
  <Slides>74</Slides>
  <Notes>3</Notes>
  <HiddenSlides>3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6" baseType="lpstr">
      <vt:lpstr>Arial</vt:lpstr>
      <vt:lpstr>B Mitra</vt:lpstr>
      <vt:lpstr>B Nazanin</vt:lpstr>
      <vt:lpstr>B Nazanin Outline</vt:lpstr>
      <vt:lpstr>B Titr</vt:lpstr>
      <vt:lpstr>Calibri</vt:lpstr>
      <vt:lpstr>Calibri Light</vt:lpstr>
      <vt:lpstr>Lucida Sans Unicode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قانون حمایت از خانواده و جوانی جمعیت در کشور</vt:lpstr>
      <vt:lpstr>PowerPoint Presentation</vt:lpstr>
      <vt:lpstr>نرخ باروری کلی کشور از 1351 تا ۱۳۹۹</vt:lpstr>
      <vt:lpstr>درصد متوسط رشد سالانه  جمعیت دوره 65-95</vt:lpstr>
      <vt:lpstr>PowerPoint Presentation</vt:lpstr>
      <vt:lpstr>PowerPoint Presentation</vt:lpstr>
      <vt:lpstr>ازدواج‌هاي ثبت شده  طي سال هاي 1370 الي 1397</vt:lpstr>
      <vt:lpstr>PowerPoint Presentation</vt:lpstr>
      <vt:lpstr>PowerPoint Presentation</vt:lpstr>
      <vt:lpstr>پنجره جمعیتی در جمهوری اسلامی ایران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مقایسه هرم های سنی جمعیت ایران و جهان :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الگوي باروري کل کشور برحسب سطح تحصیلات زنان: 1395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ابلاغیه وزیر محترم بهداشت</vt:lpstr>
      <vt:lpstr>نامه معاون محترم بهداشت</vt:lpstr>
      <vt:lpstr>انتظارات:</vt:lpstr>
      <vt:lpstr>با تشکر از توجه شما و آرزوی سلامت  و توفیق روزافزون</vt:lpstr>
    </vt:vector>
  </TitlesOfParts>
  <Company>Office07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a-moghisi</dc:creator>
  <cp:lastModifiedBy>Mohammad Ahmadian (M.D)</cp:lastModifiedBy>
  <cp:revision>521</cp:revision>
  <cp:lastPrinted>2016-09-26T07:47:14Z</cp:lastPrinted>
  <dcterms:created xsi:type="dcterms:W3CDTF">2011-10-25T08:46:34Z</dcterms:created>
  <dcterms:modified xsi:type="dcterms:W3CDTF">2021-12-05T05:18:42Z</dcterms:modified>
</cp:coreProperties>
</file>